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notesSlides/notesSlide1.xml" ContentType="application/vnd.openxmlformats-officedocument.presentationml.notesSlide+xml"/>
  <Override PartName="/ppt/media/image8.jpeg" ContentType="image/jpeg"/>
  <Override PartName="/ppt/notesSlides/notesSlide2.xml" ContentType="application/vnd.openxmlformats-officedocument.presentationml.notesSlide+xml"/>
  <Override PartName="/ppt/media/image9.jpeg" ContentType="image/jpeg"/>
  <Override PartName="/ppt/media/image10.jpeg" ContentType="image/jpeg"/>
  <Override PartName="/ppt/notesSlides/notesSlide3.xml" ContentType="application/vnd.openxmlformats-officedocument.presentationml.notesSlide+xml"/>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6858000"/>
  <p:notesSz cx="6858000" cy="9144000"/>
  <p:defaultTextStyle>
    <a:lvl1pPr>
      <a:defRPr>
        <a:latin typeface="Arial"/>
        <a:ea typeface="Arial"/>
        <a:cs typeface="Arial"/>
        <a:sym typeface="Arial"/>
      </a:defRPr>
    </a:lvl1pPr>
    <a:lvl2pPr indent="457200">
      <a:defRPr>
        <a:latin typeface="Arial"/>
        <a:ea typeface="Arial"/>
        <a:cs typeface="Arial"/>
        <a:sym typeface="Arial"/>
      </a:defRPr>
    </a:lvl2pPr>
    <a:lvl3pPr indent="914400">
      <a:defRPr>
        <a:latin typeface="Arial"/>
        <a:ea typeface="Arial"/>
        <a:cs typeface="Arial"/>
        <a:sym typeface="Arial"/>
      </a:defRPr>
    </a:lvl3pPr>
    <a:lvl4pPr indent="1371600">
      <a:defRPr>
        <a:latin typeface="Arial"/>
        <a:ea typeface="Arial"/>
        <a:cs typeface="Arial"/>
        <a:sym typeface="Arial"/>
      </a:defRPr>
    </a:lvl4pPr>
    <a:lvl5pPr indent="1828800">
      <a:defRPr>
        <a:latin typeface="Arial"/>
        <a:ea typeface="Arial"/>
        <a:cs typeface="Arial"/>
        <a:sym typeface="Arial"/>
      </a:defRPr>
    </a:lvl5pPr>
    <a:lvl6pPr indent="2286000">
      <a:defRPr>
        <a:latin typeface="Arial"/>
        <a:ea typeface="Arial"/>
        <a:cs typeface="Arial"/>
        <a:sym typeface="Arial"/>
      </a:defRPr>
    </a:lvl6pPr>
    <a:lvl7pPr indent="2743200">
      <a:defRPr>
        <a:latin typeface="Arial"/>
        <a:ea typeface="Arial"/>
        <a:cs typeface="Arial"/>
        <a:sym typeface="Arial"/>
      </a:defRPr>
    </a:lvl7pPr>
    <a:lvl8pPr indent="3200400">
      <a:defRPr>
        <a:latin typeface="Arial"/>
        <a:ea typeface="Arial"/>
        <a:cs typeface="Arial"/>
        <a:sym typeface="Arial"/>
      </a:defRPr>
    </a:lvl8pPr>
    <a:lvl9pPr indent="3657600">
      <a:defRPr>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p:nvPr>
            <p:ph type="sldImg"/>
          </p:nvPr>
        </p:nvSpPr>
        <p:spPr>
          <a:xfrm>
            <a:off x="1143000" y="685800"/>
            <a:ext cx="4572000" cy="3429000"/>
          </a:xfrm>
          <a:prstGeom prst="rect">
            <a:avLst/>
          </a:prstGeom>
        </p:spPr>
        <p:txBody>
          <a:bodyPr/>
          <a:lstStyle/>
          <a:p>
            <a:pPr lvl="0"/>
          </a:p>
        </p:txBody>
      </p:sp>
      <p:sp>
        <p:nvSpPr>
          <p:cNvPr id="47" name="Shape 47"/>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lvl="0"/>
          </a:p>
        </p:txBody>
      </p:sp>
      <p:sp>
        <p:nvSpPr>
          <p:cNvPr id="112" name="Shape 112"/>
          <p:cNvSpPr/>
          <p:nvPr>
            <p:ph type="body" sz="quarter" idx="1"/>
          </p:nvPr>
        </p:nvSpPr>
        <p:spPr>
          <a:prstGeom prst="rect">
            <a:avLst/>
          </a:prstGeom>
        </p:spPr>
        <p:txBody>
          <a:bodyPr/>
          <a:lstStyle/>
          <a:p>
            <a:pPr lvl="0" defTabSz="914400">
              <a:lnSpc>
                <a:spcPct val="100000"/>
              </a:lnSpc>
              <a:defRPr sz="1800"/>
            </a:pPr>
            <a:r>
              <a:rPr sz="1200"/>
              <a:t>糖尿病患者通常存在</a:t>
            </a:r>
            <a:r>
              <a:rPr b="1" sz="1400">
                <a:solidFill>
                  <a:srgbClr val="C00000"/>
                </a:solidFill>
              </a:rPr>
              <a:t>慢性炎症反应和胰岛素抵抗</a:t>
            </a:r>
            <a:r>
              <a:rPr sz="1200"/>
              <a:t>，导致内皮损伤，而且常合并多个心血管危险因素，如</a:t>
            </a:r>
            <a:r>
              <a:rPr b="1" sz="1400">
                <a:solidFill>
                  <a:srgbClr val="C00000"/>
                </a:solidFill>
              </a:rPr>
              <a:t>肥胖</a:t>
            </a:r>
            <a:r>
              <a:rPr sz="1200"/>
              <a:t>，</a:t>
            </a:r>
            <a:r>
              <a:rPr b="1" sz="1400">
                <a:solidFill>
                  <a:srgbClr val="C00000"/>
                </a:solidFill>
              </a:rPr>
              <a:t>高血压</a:t>
            </a:r>
            <a:r>
              <a:rPr sz="1200"/>
              <a:t>，</a:t>
            </a:r>
            <a:r>
              <a:rPr b="1" sz="1400">
                <a:solidFill>
                  <a:srgbClr val="C00000"/>
                </a:solidFill>
                <a:latin typeface="Calibri"/>
                <a:ea typeface="Calibri"/>
                <a:cs typeface="Calibri"/>
                <a:sym typeface="Calibri"/>
              </a:rPr>
              <a:t>“</a:t>
            </a:r>
            <a:r>
              <a:rPr b="1" sz="1400">
                <a:solidFill>
                  <a:srgbClr val="C00000"/>
                </a:solidFill>
              </a:rPr>
              <a:t>坏</a:t>
            </a:r>
            <a:r>
              <a:rPr b="1" sz="1400">
                <a:solidFill>
                  <a:srgbClr val="C00000"/>
                </a:solidFill>
                <a:latin typeface="Calibri"/>
                <a:ea typeface="Calibri"/>
                <a:cs typeface="Calibri"/>
                <a:sym typeface="Calibri"/>
              </a:rPr>
              <a:t>”</a:t>
            </a:r>
            <a:r>
              <a:rPr b="1" sz="1400">
                <a:solidFill>
                  <a:srgbClr val="C00000"/>
                </a:solidFill>
              </a:rPr>
              <a:t>胆固醇升高等</a:t>
            </a:r>
            <a:r>
              <a:rPr sz="1200"/>
              <a:t>，共同促进动脉粥样硬化的发展，最终导致心血管疾病</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lvl="0"/>
          </a:p>
        </p:txBody>
      </p:sp>
      <p:sp>
        <p:nvSpPr>
          <p:cNvPr id="127" name="Shape 127"/>
          <p:cNvSpPr/>
          <p:nvPr>
            <p:ph type="body" sz="quarter" idx="1"/>
          </p:nvPr>
        </p:nvSpPr>
        <p:spPr>
          <a:prstGeom prst="rect">
            <a:avLst/>
          </a:prstGeom>
        </p:spPr>
        <p:txBody>
          <a:bodyPr/>
          <a:lstStyle/>
          <a:p>
            <a:pPr lvl="0" defTabSz="914400">
              <a:lnSpc>
                <a:spcPct val="100000"/>
              </a:lnSpc>
              <a:defRPr sz="1800"/>
            </a:pPr>
            <a:r>
              <a:rPr sz="1200"/>
              <a:t>糖尿病患者通常存在</a:t>
            </a:r>
            <a:r>
              <a:rPr b="1" sz="1400">
                <a:solidFill>
                  <a:srgbClr val="C00000"/>
                </a:solidFill>
              </a:rPr>
              <a:t>慢性炎症反应和胰岛素抵抗</a:t>
            </a:r>
            <a:r>
              <a:rPr sz="1200"/>
              <a:t>，导致内皮损伤，而且常合并多个心血管危险因素，如</a:t>
            </a:r>
            <a:r>
              <a:rPr b="1" sz="1400">
                <a:solidFill>
                  <a:srgbClr val="C00000"/>
                </a:solidFill>
              </a:rPr>
              <a:t>肥胖</a:t>
            </a:r>
            <a:r>
              <a:rPr sz="1200"/>
              <a:t>，</a:t>
            </a:r>
            <a:r>
              <a:rPr b="1" sz="1400">
                <a:solidFill>
                  <a:srgbClr val="C00000"/>
                </a:solidFill>
              </a:rPr>
              <a:t>高血压</a:t>
            </a:r>
            <a:r>
              <a:rPr sz="1200"/>
              <a:t>，</a:t>
            </a:r>
            <a:r>
              <a:rPr b="1" sz="1400">
                <a:solidFill>
                  <a:srgbClr val="C00000"/>
                </a:solidFill>
                <a:latin typeface="Calibri"/>
                <a:ea typeface="Calibri"/>
                <a:cs typeface="Calibri"/>
                <a:sym typeface="Calibri"/>
              </a:rPr>
              <a:t>“</a:t>
            </a:r>
            <a:r>
              <a:rPr b="1" sz="1400">
                <a:solidFill>
                  <a:srgbClr val="C00000"/>
                </a:solidFill>
              </a:rPr>
              <a:t>坏</a:t>
            </a:r>
            <a:r>
              <a:rPr b="1" sz="1400">
                <a:solidFill>
                  <a:srgbClr val="C00000"/>
                </a:solidFill>
                <a:latin typeface="Calibri"/>
                <a:ea typeface="Calibri"/>
                <a:cs typeface="Calibri"/>
                <a:sym typeface="Calibri"/>
              </a:rPr>
              <a:t>”</a:t>
            </a:r>
            <a:r>
              <a:rPr b="1" sz="1400">
                <a:solidFill>
                  <a:srgbClr val="C00000"/>
                </a:solidFill>
              </a:rPr>
              <a:t>胆固醇升高等</a:t>
            </a:r>
            <a:r>
              <a:rPr sz="1200"/>
              <a:t>，共同促进动脉粥样硬化的发展，最终导致心血管疾病</a:t>
            </a:r>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lvl="0"/>
          </a:p>
        </p:txBody>
      </p:sp>
      <p:sp>
        <p:nvSpPr>
          <p:cNvPr id="139" name="Shape 139"/>
          <p:cNvSpPr/>
          <p:nvPr>
            <p:ph type="body" sz="quarter" idx="1"/>
          </p:nvPr>
        </p:nvSpPr>
        <p:spPr>
          <a:prstGeom prst="rect">
            <a:avLst/>
          </a:prstGeom>
        </p:spPr>
        <p:txBody>
          <a:bodyPr/>
          <a:lstStyle>
            <a:lvl1pPr defTabSz="914400">
              <a:lnSpc>
                <a:spcPct val="100000"/>
              </a:lnSpc>
              <a:defRPr i="1" sz="1200"/>
            </a:lvl1pPr>
          </a:lstStyle>
          <a:p>
            <a:pPr lvl="0">
              <a:defRPr i="0" sz="1800"/>
            </a:pPr>
            <a:r>
              <a:rPr i="1" sz="1200"/>
              <a:t>危险等同</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标题幻灯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 name="Shape 6"/>
          <p:cNvSpPr/>
          <p:nvPr>
            <p:ph type="title"/>
          </p:nvPr>
        </p:nvSpPr>
        <p:spPr>
          <a:xfrm>
            <a:off x="685800" y="1844675"/>
            <a:ext cx="7772400" cy="2041525"/>
          </a:xfrm>
          <a:prstGeom prst="rect">
            <a:avLst/>
          </a:prstGeom>
        </p:spPr>
        <p:txBody>
          <a:bodyPr/>
          <a:lstStyle>
            <a:lvl1pPr>
              <a:defRPr sz="3200"/>
            </a:lvl1pPr>
          </a:lstStyle>
          <a:p>
            <a:pPr lvl="0">
              <a:defRPr b="0" sz="1800">
                <a:solidFill>
                  <a:srgbClr val="000000"/>
                </a:solidFill>
              </a:defRPr>
            </a:pPr>
            <a:r>
              <a:rPr b="1" sz="3200">
                <a:solidFill>
                  <a:srgbClr val="FFFFFF"/>
                </a:solidFill>
              </a:rPr>
              <a:t>单击此处编辑母版标题样式</a:t>
            </a:r>
          </a:p>
        </p:txBody>
      </p:sp>
      <p:sp>
        <p:nvSpPr>
          <p:cNvPr id="7" name="Shape 7"/>
          <p:cNvSpPr/>
          <p:nvPr>
            <p:ph type="body" idx="1"/>
          </p:nvPr>
        </p:nvSpPr>
        <p:spPr>
          <a:xfrm>
            <a:off x="1371600" y="3886200"/>
            <a:ext cx="6400800" cy="2971800"/>
          </a:xfrm>
          <a:prstGeom prst="rect">
            <a:avLst/>
          </a:prstGeom>
        </p:spPr>
        <p:txBody>
          <a:bodyPr/>
          <a:lstStyle>
            <a:lvl1pPr marL="0" indent="0" algn="ctr">
              <a:buSzTx/>
              <a:buFontTx/>
              <a:buNone/>
              <a:defRPr>
                <a:solidFill>
                  <a:srgbClr val="888888"/>
                </a:solidFill>
                <a:latin typeface="Arial"/>
                <a:ea typeface="Arial"/>
                <a:cs typeface="Arial"/>
                <a:sym typeface="Arial"/>
              </a:defRPr>
            </a:lvl1pPr>
          </a:lstStyle>
          <a:p>
            <a:pPr lvl="0">
              <a:defRPr b="0" sz="1800">
                <a:solidFill>
                  <a:srgbClr val="000000"/>
                </a:solidFill>
              </a:defRPr>
            </a:pPr>
            <a:r>
              <a:rPr b="1" sz="2400">
                <a:solidFill>
                  <a:srgbClr val="888888"/>
                </a:solidFill>
              </a:rPr>
              <a:t>单击此处编辑母版副标题样式</a:t>
            </a:r>
          </a:p>
        </p:txBody>
      </p:sp>
      <p:sp>
        <p:nvSpPr>
          <p:cNvPr id="8" name="Shape 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标题和竖排文字">
    <p:spTree>
      <p:nvGrpSpPr>
        <p:cNvPr id="1" name=""/>
        <p:cNvGrpSpPr/>
        <p:nvPr/>
      </p:nvGrpSpPr>
      <p:grpSpPr>
        <a:xfrm>
          <a:off x="0" y="0"/>
          <a:ext cx="0" cy="0"/>
          <a:chOff x="0" y="0"/>
          <a:chExt cx="0" cy="0"/>
        </a:xfrm>
      </p:grpSpPr>
      <p:sp>
        <p:nvSpPr>
          <p:cNvPr id="39" name="Shape 39"/>
          <p:cNvSpPr/>
          <p:nvPr>
            <p:ph type="title"/>
          </p:nvPr>
        </p:nvSpPr>
        <p:spPr>
          <a:xfrm>
            <a:off x="457200" y="121321"/>
            <a:ext cx="8229600" cy="1219447"/>
          </a:xfrm>
          <a:prstGeom prst="rect">
            <a:avLst/>
          </a:prstGeom>
        </p:spPr>
        <p:txBody>
          <a:bodyPr/>
          <a:lstStyle>
            <a:lvl1pPr>
              <a:defRPr sz="3200"/>
            </a:lvl1pPr>
          </a:lstStyle>
          <a:p>
            <a:pPr lvl="0">
              <a:defRPr b="0" sz="1800">
                <a:solidFill>
                  <a:srgbClr val="000000"/>
                </a:solidFill>
              </a:defRPr>
            </a:pPr>
            <a:r>
              <a:rPr b="1" sz="3200">
                <a:solidFill>
                  <a:srgbClr val="FFFFFF"/>
                </a:solidFill>
              </a:rPr>
              <a:t>单击此处编辑母版标题样式</a:t>
            </a:r>
          </a:p>
        </p:txBody>
      </p:sp>
      <p:sp>
        <p:nvSpPr>
          <p:cNvPr id="40" name="Shape 40"/>
          <p:cNvSpPr/>
          <p:nvPr>
            <p:ph type="body" idx="1"/>
          </p:nvPr>
        </p:nvSpPr>
        <p:spPr>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41" name="Shape 4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垂直排列标题与文本">
    <p:spTree>
      <p:nvGrpSpPr>
        <p:cNvPr id="1" name=""/>
        <p:cNvGrpSpPr/>
        <p:nvPr/>
      </p:nvGrpSpPr>
      <p:grpSpPr>
        <a:xfrm>
          <a:off x="0" y="0"/>
          <a:ext cx="0" cy="0"/>
          <a:chOff x="0" y="0"/>
          <a:chExt cx="0" cy="0"/>
        </a:xfrm>
      </p:grpSpPr>
      <p:sp>
        <p:nvSpPr>
          <p:cNvPr id="43" name="Shape 43"/>
          <p:cNvSpPr/>
          <p:nvPr>
            <p:ph type="title"/>
          </p:nvPr>
        </p:nvSpPr>
        <p:spPr>
          <a:xfrm>
            <a:off x="6629400" y="0"/>
            <a:ext cx="2057400" cy="6400802"/>
          </a:xfrm>
          <a:prstGeom prst="rect">
            <a:avLst/>
          </a:prstGeom>
        </p:spPr>
        <p:txBody>
          <a:bodyPr/>
          <a:lstStyle>
            <a:lvl1pPr>
              <a:defRPr sz="3200"/>
            </a:lvl1pPr>
          </a:lstStyle>
          <a:p>
            <a:pPr lvl="0">
              <a:defRPr b="0" sz="1800">
                <a:solidFill>
                  <a:srgbClr val="000000"/>
                </a:solidFill>
              </a:defRPr>
            </a:pPr>
            <a:r>
              <a:rPr b="1" sz="3200">
                <a:solidFill>
                  <a:srgbClr val="FFFFFF"/>
                </a:solidFill>
              </a:rPr>
              <a:t>单击此处编辑母版标题样式</a:t>
            </a:r>
          </a:p>
        </p:txBody>
      </p:sp>
      <p:sp>
        <p:nvSpPr>
          <p:cNvPr id="44" name="Shape 44"/>
          <p:cNvSpPr/>
          <p:nvPr>
            <p:ph type="body" idx="1"/>
          </p:nvPr>
        </p:nvSpPr>
        <p:spPr>
          <a:xfrm>
            <a:off x="457200" y="274638"/>
            <a:ext cx="6019800" cy="6583363"/>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45" name="Shape 4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标题和内容">
    <p:spTree>
      <p:nvGrpSpPr>
        <p:cNvPr id="1" name=""/>
        <p:cNvGrpSpPr/>
        <p:nvPr/>
      </p:nvGrpSpPr>
      <p:grpSpPr>
        <a:xfrm>
          <a:off x="0" y="0"/>
          <a:ext cx="0" cy="0"/>
          <a:chOff x="0" y="0"/>
          <a:chExt cx="0" cy="0"/>
        </a:xfrm>
      </p:grpSpPr>
      <p:sp>
        <p:nvSpPr>
          <p:cNvPr id="10" name="Shape 10"/>
          <p:cNvSpPr/>
          <p:nvPr>
            <p:ph type="title"/>
          </p:nvPr>
        </p:nvSpPr>
        <p:spPr>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11" name="Shape 11"/>
          <p:cNvSpPr/>
          <p:nvPr>
            <p:ph type="body" idx="1"/>
          </p:nvPr>
        </p:nvSpPr>
        <p:spPr>
          <a:prstGeom prst="rect">
            <a:avLst/>
          </a:prstGeom>
        </p:spPr>
        <p:txBody>
          <a:bodyPr/>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12" name="Shape 1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节标题">
    <p:spTree>
      <p:nvGrpSpPr>
        <p:cNvPr id="1" name=""/>
        <p:cNvGrpSpPr/>
        <p:nvPr/>
      </p:nvGrpSpPr>
      <p:grpSpPr>
        <a:xfrm>
          <a:off x="0" y="0"/>
          <a:ext cx="0" cy="0"/>
          <a:chOff x="0" y="0"/>
          <a:chExt cx="0" cy="0"/>
        </a:xfrm>
      </p:grpSpPr>
      <p:sp>
        <p:nvSpPr>
          <p:cNvPr id="14" name="Shape 14"/>
          <p:cNvSpPr/>
          <p:nvPr>
            <p:ph type="title"/>
          </p:nvPr>
        </p:nvSpPr>
        <p:spPr>
          <a:xfrm>
            <a:off x="722312" y="4406900"/>
            <a:ext cx="7772401" cy="1362075"/>
          </a:xfrm>
          <a:prstGeom prst="rect">
            <a:avLst/>
          </a:prstGeom>
        </p:spPr>
        <p:txBody>
          <a:bodyPr anchor="t"/>
          <a:lstStyle>
            <a:lvl1pPr algn="l">
              <a:defRPr cap="all" sz="4000"/>
            </a:lvl1pPr>
          </a:lstStyle>
          <a:p>
            <a:pPr lvl="0">
              <a:defRPr b="0" cap="none" sz="1800">
                <a:solidFill>
                  <a:srgbClr val="000000"/>
                </a:solidFill>
              </a:defRPr>
            </a:pPr>
            <a:r>
              <a:rPr b="1" cap="all" sz="4000">
                <a:solidFill>
                  <a:srgbClr val="FFFFFF"/>
                </a:solidFill>
              </a:rPr>
              <a:t>单击此处编辑母版标题样式</a:t>
            </a:r>
          </a:p>
        </p:txBody>
      </p:sp>
      <p:sp>
        <p:nvSpPr>
          <p:cNvPr id="15" name="Shape 15"/>
          <p:cNvSpPr/>
          <p:nvPr>
            <p:ph type="body" idx="1"/>
          </p:nvPr>
        </p:nvSpPr>
        <p:spPr>
          <a:xfrm>
            <a:off x="722312" y="2906713"/>
            <a:ext cx="7772401" cy="1500188"/>
          </a:xfrm>
          <a:prstGeom prst="rect">
            <a:avLst/>
          </a:prstGeom>
        </p:spPr>
        <p:txBody>
          <a:bodyPr anchor="b"/>
          <a:lstStyle>
            <a:lvl1pPr marL="0" indent="0">
              <a:buSzTx/>
              <a:buFontTx/>
              <a:buNone/>
              <a:defRPr sz="2000">
                <a:solidFill>
                  <a:srgbClr val="888888"/>
                </a:solidFill>
                <a:latin typeface="Arial"/>
                <a:ea typeface="Arial"/>
                <a:cs typeface="Arial"/>
                <a:sym typeface="Arial"/>
              </a:defRPr>
            </a:lvl1pPr>
          </a:lstStyle>
          <a:p>
            <a:pPr lvl="0">
              <a:defRPr b="0" sz="1800">
                <a:solidFill>
                  <a:srgbClr val="000000"/>
                </a:solidFill>
              </a:defRPr>
            </a:pPr>
            <a:r>
              <a:rPr b="1" sz="2000">
                <a:solidFill>
                  <a:srgbClr val="888888"/>
                </a:solidFill>
              </a:rPr>
              <a:t>单击此处编辑母版文本样式</a:t>
            </a:r>
          </a:p>
        </p:txBody>
      </p:sp>
      <p:sp>
        <p:nvSpPr>
          <p:cNvPr id="16" name="Shape 1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两栏内容">
    <p:spTree>
      <p:nvGrpSpPr>
        <p:cNvPr id="1" name=""/>
        <p:cNvGrpSpPr/>
        <p:nvPr/>
      </p:nvGrpSpPr>
      <p:grpSpPr>
        <a:xfrm>
          <a:off x="0" y="0"/>
          <a:ext cx="0" cy="0"/>
          <a:chOff x="0" y="0"/>
          <a:chExt cx="0" cy="0"/>
        </a:xfrm>
      </p:grpSpPr>
      <p:sp>
        <p:nvSpPr>
          <p:cNvPr id="18" name="Shape 18"/>
          <p:cNvSpPr/>
          <p:nvPr>
            <p:ph type="title"/>
          </p:nvPr>
        </p:nvSpPr>
        <p:spPr>
          <a:xfrm>
            <a:off x="457200" y="0"/>
            <a:ext cx="8229600" cy="1462090"/>
          </a:xfrm>
          <a:prstGeom prst="rect">
            <a:avLst/>
          </a:prstGeom>
        </p:spPr>
        <p:txBody>
          <a:bodyPr/>
          <a:lstStyle>
            <a:lvl1pPr>
              <a:defRPr sz="3200"/>
            </a:lvl1pPr>
          </a:lstStyle>
          <a:p>
            <a:pPr lvl="0">
              <a:defRPr b="0" sz="1800">
                <a:solidFill>
                  <a:srgbClr val="000000"/>
                </a:solidFill>
              </a:defRPr>
            </a:pPr>
            <a:r>
              <a:rPr b="1" sz="3200">
                <a:solidFill>
                  <a:srgbClr val="FFFFFF"/>
                </a:solidFill>
              </a:rPr>
              <a:t>单击此处编辑母版标题样式</a:t>
            </a:r>
          </a:p>
        </p:txBody>
      </p:sp>
      <p:sp>
        <p:nvSpPr>
          <p:cNvPr id="19" name="Shape 19"/>
          <p:cNvSpPr/>
          <p:nvPr>
            <p:ph type="body" idx="1"/>
          </p:nvPr>
        </p:nvSpPr>
        <p:spPr>
          <a:xfrm>
            <a:off x="457200" y="1600200"/>
            <a:ext cx="4038600" cy="5257800"/>
          </a:xfrm>
          <a:prstGeom prst="rect">
            <a:avLst/>
          </a:prstGeom>
        </p:spPr>
        <p:txBody>
          <a:bodyPr/>
          <a:lstStyle>
            <a:lvl1pPr>
              <a:defRPr sz="2800">
                <a:latin typeface="Arial"/>
                <a:ea typeface="Arial"/>
                <a:cs typeface="Arial"/>
                <a:sym typeface="Arial"/>
              </a:defRPr>
            </a:lvl1pPr>
            <a:lvl2pPr marL="790575" indent="-333375">
              <a:defRPr sz="2800">
                <a:latin typeface="Arial"/>
                <a:ea typeface="Arial"/>
                <a:cs typeface="Arial"/>
                <a:sym typeface="Arial"/>
              </a:defRPr>
            </a:lvl2pPr>
            <a:lvl3pPr marL="1234439" indent="-320039">
              <a:defRPr sz="2800">
                <a:latin typeface="Arial"/>
                <a:ea typeface="Arial"/>
                <a:cs typeface="Arial"/>
                <a:sym typeface="Arial"/>
              </a:defRPr>
            </a:lvl3pPr>
            <a:lvl4pPr marL="1727200" indent="-355600">
              <a:defRPr sz="2800">
                <a:latin typeface="Arial"/>
                <a:ea typeface="Arial"/>
                <a:cs typeface="Arial"/>
                <a:sym typeface="Arial"/>
              </a:defRPr>
            </a:lvl4pPr>
            <a:lvl5pPr marL="2184400" indent="-355600">
              <a:defRPr sz="2800">
                <a:latin typeface="Arial"/>
                <a:ea typeface="Arial"/>
                <a:cs typeface="Arial"/>
                <a:sym typeface="Arial"/>
              </a:defRPr>
            </a:lvl5pPr>
          </a:lstStyle>
          <a:p>
            <a:pPr lvl="0">
              <a:defRPr b="0" sz="1800"/>
            </a:pPr>
            <a:r>
              <a:rPr b="1" sz="2800"/>
              <a:t>单击此处编辑母版文本样式</a:t>
            </a:r>
            <a:endParaRPr b="1" sz="2800"/>
          </a:p>
          <a:p>
            <a:pPr lvl="1">
              <a:defRPr b="0" sz="1800"/>
            </a:pPr>
            <a:r>
              <a:rPr b="1" sz="2800"/>
              <a:t>第二级</a:t>
            </a:r>
            <a:endParaRPr b="1" sz="2800"/>
          </a:p>
          <a:p>
            <a:pPr lvl="2">
              <a:defRPr b="0" sz="1800"/>
            </a:pPr>
            <a:r>
              <a:rPr b="1" sz="2800"/>
              <a:t>第三级</a:t>
            </a:r>
            <a:endParaRPr b="1" sz="2800"/>
          </a:p>
          <a:p>
            <a:pPr lvl="3">
              <a:defRPr b="0" sz="1800"/>
            </a:pPr>
            <a:r>
              <a:rPr b="1" sz="2800"/>
              <a:t>第四级</a:t>
            </a:r>
            <a:endParaRPr b="1" sz="2800"/>
          </a:p>
          <a:p>
            <a:pPr lvl="4">
              <a:defRPr b="0" sz="1800"/>
            </a:pPr>
            <a:r>
              <a:rPr b="1" sz="2800"/>
              <a:t>第五级</a:t>
            </a:r>
          </a:p>
        </p:txBody>
      </p:sp>
      <p:sp>
        <p:nvSpPr>
          <p:cNvPr id="20" name="Shape 2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比较">
    <p:spTree>
      <p:nvGrpSpPr>
        <p:cNvPr id="1" name=""/>
        <p:cNvGrpSpPr/>
        <p:nvPr/>
      </p:nvGrpSpPr>
      <p:grpSpPr>
        <a:xfrm>
          <a:off x="0" y="0"/>
          <a:ext cx="0" cy="0"/>
          <a:chOff x="0" y="0"/>
          <a:chExt cx="0" cy="0"/>
        </a:xfrm>
      </p:grpSpPr>
      <p:sp>
        <p:nvSpPr>
          <p:cNvPr id="22" name="Shape 22"/>
          <p:cNvSpPr/>
          <p:nvPr>
            <p:ph type="title"/>
          </p:nvPr>
        </p:nvSpPr>
        <p:spPr>
          <a:xfrm>
            <a:off x="457200" y="221878"/>
            <a:ext cx="8229600" cy="1018333"/>
          </a:xfrm>
          <a:prstGeom prst="rect">
            <a:avLst/>
          </a:prstGeom>
        </p:spPr>
        <p:txBody>
          <a:bodyPr/>
          <a:lstStyle>
            <a:lvl1pPr>
              <a:defRPr sz="3200"/>
            </a:lvl1pPr>
          </a:lstStyle>
          <a:p>
            <a:pPr lvl="0">
              <a:defRPr b="0" sz="1800">
                <a:solidFill>
                  <a:srgbClr val="000000"/>
                </a:solidFill>
              </a:defRPr>
            </a:pPr>
            <a:r>
              <a:rPr b="1" sz="3200">
                <a:solidFill>
                  <a:srgbClr val="FFFFFF"/>
                </a:solidFill>
              </a:rPr>
              <a:t>单击此处编辑母版标题样式</a:t>
            </a:r>
          </a:p>
        </p:txBody>
      </p:sp>
      <p:sp>
        <p:nvSpPr>
          <p:cNvPr id="23" name="Shape 23"/>
          <p:cNvSpPr/>
          <p:nvPr>
            <p:ph type="body" idx="1"/>
          </p:nvPr>
        </p:nvSpPr>
        <p:spPr>
          <a:xfrm>
            <a:off x="457200" y="1240210"/>
            <a:ext cx="4040188" cy="934665"/>
          </a:xfrm>
          <a:prstGeom prst="rect">
            <a:avLst/>
          </a:prstGeom>
        </p:spPr>
        <p:txBody>
          <a:bodyPr anchor="b"/>
          <a:lstStyle>
            <a:lvl1pPr marL="0" indent="0">
              <a:buSzTx/>
              <a:buFontTx/>
              <a:buNone/>
              <a:defRPr>
                <a:latin typeface="Arial"/>
                <a:ea typeface="Arial"/>
                <a:cs typeface="Arial"/>
                <a:sym typeface="Arial"/>
              </a:defRPr>
            </a:lvl1pPr>
          </a:lstStyle>
          <a:p>
            <a:pPr lvl="0">
              <a:defRPr b="0" sz="1800"/>
            </a:pPr>
            <a:r>
              <a:rPr b="1" sz="2400"/>
              <a:t>单击此处编辑母版文本样式</a:t>
            </a:r>
          </a:p>
        </p:txBody>
      </p:sp>
      <p:sp>
        <p:nvSpPr>
          <p:cNvPr id="24" name="Shape 2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仅标题">
    <p:spTree>
      <p:nvGrpSpPr>
        <p:cNvPr id="1" name=""/>
        <p:cNvGrpSpPr/>
        <p:nvPr/>
      </p:nvGrpSpPr>
      <p:grpSpPr>
        <a:xfrm>
          <a:off x="0" y="0"/>
          <a:ext cx="0" cy="0"/>
          <a:chOff x="0" y="0"/>
          <a:chExt cx="0" cy="0"/>
        </a:xfrm>
      </p:grpSpPr>
      <p:sp>
        <p:nvSpPr>
          <p:cNvPr id="26" name="Shape 26"/>
          <p:cNvSpPr/>
          <p:nvPr>
            <p:ph type="title"/>
          </p:nvPr>
        </p:nvSpPr>
        <p:spPr>
          <a:xfrm>
            <a:off x="457200" y="0"/>
            <a:ext cx="8229600" cy="1462090"/>
          </a:xfrm>
          <a:prstGeom prst="rect">
            <a:avLst/>
          </a:prstGeom>
        </p:spPr>
        <p:txBody>
          <a:bodyPr/>
          <a:lstStyle>
            <a:lvl1pPr>
              <a:defRPr sz="3200"/>
            </a:lvl1pPr>
          </a:lstStyle>
          <a:p>
            <a:pPr lvl="0">
              <a:defRPr b="0" sz="1800">
                <a:solidFill>
                  <a:srgbClr val="000000"/>
                </a:solidFill>
              </a:defRPr>
            </a:pPr>
            <a:r>
              <a:rPr b="1" sz="3200">
                <a:solidFill>
                  <a:srgbClr val="FFFFFF"/>
                </a:solidFill>
              </a:rPr>
              <a:t>单击此处编辑母版标题样式</a:t>
            </a:r>
          </a:p>
        </p:txBody>
      </p:sp>
      <p:sp>
        <p:nvSpPr>
          <p:cNvPr id="27" name="Shape 2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29" name="Shape 2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内容与标题">
    <p:spTree>
      <p:nvGrpSpPr>
        <p:cNvPr id="1" name=""/>
        <p:cNvGrpSpPr/>
        <p:nvPr/>
      </p:nvGrpSpPr>
      <p:grpSpPr>
        <a:xfrm>
          <a:off x="0" y="0"/>
          <a:ext cx="0" cy="0"/>
          <a:chOff x="0" y="0"/>
          <a:chExt cx="0" cy="0"/>
        </a:xfrm>
      </p:grpSpPr>
      <p:sp>
        <p:nvSpPr>
          <p:cNvPr id="31" name="Shape 31"/>
          <p:cNvSpPr/>
          <p:nvPr>
            <p:ph type="title"/>
          </p:nvPr>
        </p:nvSpPr>
        <p:spPr>
          <a:xfrm>
            <a:off x="457200" y="0"/>
            <a:ext cx="3008314" cy="1435100"/>
          </a:xfrm>
          <a:prstGeom prst="rect">
            <a:avLst/>
          </a:prstGeom>
        </p:spPr>
        <p:txBody>
          <a:bodyPr anchor="b"/>
          <a:lstStyle>
            <a:lvl1pPr algn="l">
              <a:defRPr sz="2000"/>
            </a:lvl1pPr>
          </a:lstStyle>
          <a:p>
            <a:pPr lvl="0">
              <a:defRPr b="0" sz="1800">
                <a:solidFill>
                  <a:srgbClr val="000000"/>
                </a:solidFill>
              </a:defRPr>
            </a:pPr>
            <a:r>
              <a:rPr b="1" sz="2000">
                <a:solidFill>
                  <a:srgbClr val="FFFFFF"/>
                </a:solidFill>
              </a:rPr>
              <a:t>单击此处编辑母版标题样式</a:t>
            </a:r>
          </a:p>
        </p:txBody>
      </p:sp>
      <p:sp>
        <p:nvSpPr>
          <p:cNvPr id="32" name="Shape 32"/>
          <p:cNvSpPr/>
          <p:nvPr>
            <p:ph type="body" idx="1"/>
          </p:nvPr>
        </p:nvSpPr>
        <p:spPr>
          <a:xfrm>
            <a:off x="3575050" y="273050"/>
            <a:ext cx="5111750" cy="6584950"/>
          </a:xfrm>
          <a:prstGeom prst="rect">
            <a:avLst/>
          </a:prstGeom>
        </p:spPr>
        <p:txBody>
          <a:bodyPr/>
          <a:lstStyle>
            <a:lvl1pPr>
              <a:defRPr sz="3200">
                <a:latin typeface="Arial"/>
                <a:ea typeface="Arial"/>
                <a:cs typeface="Arial"/>
                <a:sym typeface="Arial"/>
              </a:defRPr>
            </a:lvl1pPr>
            <a:lvl2pPr marL="783771" indent="-326571">
              <a:defRPr sz="3200">
                <a:latin typeface="Arial"/>
                <a:ea typeface="Arial"/>
                <a:cs typeface="Arial"/>
                <a:sym typeface="Arial"/>
              </a:defRPr>
            </a:lvl2pPr>
            <a:lvl3pPr>
              <a:defRPr sz="3200">
                <a:latin typeface="Arial"/>
                <a:ea typeface="Arial"/>
                <a:cs typeface="Arial"/>
                <a:sym typeface="Arial"/>
              </a:defRPr>
            </a:lvl3pPr>
            <a:lvl4pPr marL="1737360" indent="-365760">
              <a:defRPr sz="3200">
                <a:latin typeface="Arial"/>
                <a:ea typeface="Arial"/>
                <a:cs typeface="Arial"/>
                <a:sym typeface="Arial"/>
              </a:defRPr>
            </a:lvl4pPr>
            <a:lvl5pPr marL="2194560" indent="-365760">
              <a:defRPr sz="3200">
                <a:latin typeface="Arial"/>
                <a:ea typeface="Arial"/>
                <a:cs typeface="Arial"/>
                <a:sym typeface="Arial"/>
              </a:defRPr>
            </a:lvl5pPr>
          </a:lstStyle>
          <a:p>
            <a:pPr lvl="0">
              <a:defRPr b="0" sz="1800"/>
            </a:pPr>
            <a:r>
              <a:rPr b="1" sz="3200"/>
              <a:t>单击此处编辑母版文本样式</a:t>
            </a:r>
            <a:endParaRPr b="1" sz="3200"/>
          </a:p>
          <a:p>
            <a:pPr lvl="1">
              <a:defRPr b="0" sz="1800"/>
            </a:pPr>
            <a:r>
              <a:rPr b="1" sz="3200"/>
              <a:t>第二级</a:t>
            </a:r>
            <a:endParaRPr b="1" sz="3200"/>
          </a:p>
          <a:p>
            <a:pPr lvl="2">
              <a:defRPr b="0" sz="1800"/>
            </a:pPr>
            <a:r>
              <a:rPr b="1" sz="3200"/>
              <a:t>第三级</a:t>
            </a:r>
            <a:endParaRPr b="1" sz="3200"/>
          </a:p>
          <a:p>
            <a:pPr lvl="3">
              <a:defRPr b="0" sz="1800"/>
            </a:pPr>
            <a:r>
              <a:rPr b="1" sz="3200"/>
              <a:t>第四级</a:t>
            </a:r>
            <a:endParaRPr b="1" sz="3200"/>
          </a:p>
          <a:p>
            <a:pPr lvl="4">
              <a:defRPr b="0" sz="1800"/>
            </a:pPr>
            <a:r>
              <a:rPr b="1" sz="3200"/>
              <a:t>第五级</a:t>
            </a:r>
          </a:p>
        </p:txBody>
      </p:sp>
      <p:sp>
        <p:nvSpPr>
          <p:cNvPr id="33" name="Shape 3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图片与标题">
    <p:spTree>
      <p:nvGrpSpPr>
        <p:cNvPr id="1" name=""/>
        <p:cNvGrpSpPr/>
        <p:nvPr/>
      </p:nvGrpSpPr>
      <p:grpSpPr>
        <a:xfrm>
          <a:off x="0" y="0"/>
          <a:ext cx="0" cy="0"/>
          <a:chOff x="0" y="0"/>
          <a:chExt cx="0" cy="0"/>
        </a:xfrm>
      </p:grpSpPr>
      <p:sp>
        <p:nvSpPr>
          <p:cNvPr id="35" name="Shape 35"/>
          <p:cNvSpPr/>
          <p:nvPr>
            <p:ph type="title"/>
          </p:nvPr>
        </p:nvSpPr>
        <p:spPr>
          <a:xfrm>
            <a:off x="1792288" y="4800600"/>
            <a:ext cx="5486401" cy="566738"/>
          </a:xfrm>
          <a:prstGeom prst="rect">
            <a:avLst/>
          </a:prstGeom>
        </p:spPr>
        <p:txBody>
          <a:bodyPr anchor="b"/>
          <a:lstStyle>
            <a:lvl1pPr algn="l">
              <a:defRPr sz="2000"/>
            </a:lvl1pPr>
          </a:lstStyle>
          <a:p>
            <a:pPr lvl="0">
              <a:defRPr b="0" sz="1800">
                <a:solidFill>
                  <a:srgbClr val="000000"/>
                </a:solidFill>
              </a:defRPr>
            </a:pPr>
            <a:r>
              <a:rPr b="1" sz="2000">
                <a:solidFill>
                  <a:srgbClr val="FFFFFF"/>
                </a:solidFill>
              </a:rPr>
              <a:t>单击此处编辑母版标题样式</a:t>
            </a:r>
          </a:p>
        </p:txBody>
      </p:sp>
      <p:sp>
        <p:nvSpPr>
          <p:cNvPr id="36" name="Shape 36"/>
          <p:cNvSpPr/>
          <p:nvPr>
            <p:ph type="body" idx="1"/>
          </p:nvPr>
        </p:nvSpPr>
        <p:spPr>
          <a:xfrm>
            <a:off x="1792288" y="5367337"/>
            <a:ext cx="5486401" cy="804863"/>
          </a:xfrm>
          <a:prstGeom prst="rect">
            <a:avLst/>
          </a:prstGeom>
        </p:spPr>
        <p:txBody>
          <a:bodyPr/>
          <a:lstStyle>
            <a:lvl1pPr marL="0" indent="0">
              <a:buSzTx/>
              <a:buFontTx/>
              <a:buNone/>
              <a:defRPr sz="1400">
                <a:latin typeface="Arial"/>
                <a:ea typeface="Arial"/>
                <a:cs typeface="Arial"/>
                <a:sym typeface="Arial"/>
              </a:defRPr>
            </a:lvl1pPr>
          </a:lstStyle>
          <a:p>
            <a:pPr lvl="0">
              <a:defRPr b="0" sz="1800"/>
            </a:pPr>
            <a:r>
              <a:rPr b="1" sz="1400"/>
              <a:t>单击此处编辑母版文本样式</a:t>
            </a:r>
          </a:p>
        </p:txBody>
      </p:sp>
      <p:sp>
        <p:nvSpPr>
          <p:cNvPr id="37" name="Shape 3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0" y="0"/>
            <a:ext cx="9144000" cy="111548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lvl="0">
              <a:defRPr b="0" sz="1800">
                <a:solidFill>
                  <a:srgbClr val="000000"/>
                </a:solidFill>
              </a:defRPr>
            </a:pPr>
            <a:r>
              <a:rPr b="1" sz="2800">
                <a:solidFill>
                  <a:srgbClr val="FFFFFF"/>
                </a:solidFill>
              </a:rPr>
              <a:t>单击此处编辑母版标题样式</a:t>
            </a:r>
          </a:p>
        </p:txBody>
      </p:sp>
      <p:sp>
        <p:nvSpPr>
          <p:cNvPr id="3" name="Shape 3"/>
          <p:cNvSpPr/>
          <p:nvPr>
            <p:ph type="body" idx="1"/>
          </p:nvPr>
        </p:nvSpPr>
        <p:spPr>
          <a:xfrm>
            <a:off x="457200" y="1340767"/>
            <a:ext cx="8229600" cy="551723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4" name="Shape 4"/>
          <p:cNvSpPr/>
          <p:nvPr>
            <p:ph type="sldNum" sz="quarter" idx="2"/>
          </p:nvPr>
        </p:nvSpPr>
        <p:spPr>
          <a:xfrm>
            <a:off x="6553200" y="6406785"/>
            <a:ext cx="2133600" cy="264255"/>
          </a:xfrm>
          <a:prstGeom prst="rect">
            <a:avLst/>
          </a:prstGeom>
          <a:ln w="12700">
            <a:miter lim="400000"/>
          </a:ln>
        </p:spPr>
        <p:txBody>
          <a:bodyPr lIns="45719" rIns="45719" anchor="ctr">
            <a:spAutoFit/>
          </a:bodyPr>
          <a:lstStyle>
            <a:lvl1pPr algn="r">
              <a:defRPr sz="1200">
                <a:solidFill>
                  <a:srgbClr val="888888"/>
                </a:solidFill>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spd="med" advClick="1"/>
  <p:txStyles>
    <p:titleStyle>
      <a:lvl1pPr algn="ctr">
        <a:defRPr b="1" sz="2800">
          <a:solidFill>
            <a:srgbClr val="FFFFFF"/>
          </a:solidFill>
          <a:latin typeface="Arial"/>
          <a:ea typeface="Arial"/>
          <a:cs typeface="Arial"/>
          <a:sym typeface="Arial"/>
        </a:defRPr>
      </a:lvl1pPr>
      <a:lvl2pPr algn="ctr">
        <a:defRPr b="1" sz="2800">
          <a:solidFill>
            <a:srgbClr val="FFFFFF"/>
          </a:solidFill>
          <a:latin typeface="Arial"/>
          <a:ea typeface="Arial"/>
          <a:cs typeface="Arial"/>
          <a:sym typeface="Arial"/>
        </a:defRPr>
      </a:lvl2pPr>
      <a:lvl3pPr algn="ctr">
        <a:defRPr b="1" sz="2800">
          <a:solidFill>
            <a:srgbClr val="FFFFFF"/>
          </a:solidFill>
          <a:latin typeface="Arial"/>
          <a:ea typeface="Arial"/>
          <a:cs typeface="Arial"/>
          <a:sym typeface="Arial"/>
        </a:defRPr>
      </a:lvl3pPr>
      <a:lvl4pPr algn="ctr">
        <a:defRPr b="1" sz="2800">
          <a:solidFill>
            <a:srgbClr val="FFFFFF"/>
          </a:solidFill>
          <a:latin typeface="Arial"/>
          <a:ea typeface="Arial"/>
          <a:cs typeface="Arial"/>
          <a:sym typeface="Arial"/>
        </a:defRPr>
      </a:lvl4pPr>
      <a:lvl5pPr algn="ctr">
        <a:defRPr b="1" sz="2800">
          <a:solidFill>
            <a:srgbClr val="FFFFFF"/>
          </a:solidFill>
          <a:latin typeface="Arial"/>
          <a:ea typeface="Arial"/>
          <a:cs typeface="Arial"/>
          <a:sym typeface="Arial"/>
        </a:defRPr>
      </a:lvl5pPr>
      <a:lvl6pPr algn="ctr">
        <a:defRPr b="1" sz="2800">
          <a:solidFill>
            <a:srgbClr val="FFFFFF"/>
          </a:solidFill>
          <a:latin typeface="Arial"/>
          <a:ea typeface="Arial"/>
          <a:cs typeface="Arial"/>
          <a:sym typeface="Arial"/>
        </a:defRPr>
      </a:lvl6pPr>
      <a:lvl7pPr algn="ctr">
        <a:defRPr b="1" sz="2800">
          <a:solidFill>
            <a:srgbClr val="FFFFFF"/>
          </a:solidFill>
          <a:latin typeface="Arial"/>
          <a:ea typeface="Arial"/>
          <a:cs typeface="Arial"/>
          <a:sym typeface="Arial"/>
        </a:defRPr>
      </a:lvl7pPr>
      <a:lvl8pPr algn="ctr">
        <a:defRPr b="1" sz="2800">
          <a:solidFill>
            <a:srgbClr val="FFFFFF"/>
          </a:solidFill>
          <a:latin typeface="Arial"/>
          <a:ea typeface="Arial"/>
          <a:cs typeface="Arial"/>
          <a:sym typeface="Arial"/>
        </a:defRPr>
      </a:lvl8pPr>
      <a:lvl9pPr algn="ctr">
        <a:defRPr b="1" sz="2800">
          <a:solidFill>
            <a:srgbClr val="FFFFFF"/>
          </a:solidFill>
          <a:latin typeface="Arial"/>
          <a:ea typeface="Arial"/>
          <a:cs typeface="Arial"/>
          <a:sym typeface="Arial"/>
        </a:defRPr>
      </a:lvl9pPr>
    </p:titleStyle>
    <p:bodyStyle>
      <a:lvl1pPr marL="342900" indent="-342900">
        <a:lnSpc>
          <a:spcPct val="120000"/>
        </a:lnSpc>
        <a:spcBef>
          <a:spcPts val="1200"/>
        </a:spcBef>
        <a:buSzPct val="100000"/>
        <a:buFont typeface="Arial"/>
        <a:buChar char="•"/>
        <a:defRPr b="1" sz="2400">
          <a:latin typeface="微软雅黑"/>
          <a:ea typeface="微软雅黑"/>
          <a:cs typeface="微软雅黑"/>
          <a:sym typeface="微软雅黑"/>
        </a:defRPr>
      </a:lvl1pPr>
      <a:lvl2pPr marL="800100" indent="-342900">
        <a:lnSpc>
          <a:spcPct val="120000"/>
        </a:lnSpc>
        <a:spcBef>
          <a:spcPts val="1200"/>
        </a:spcBef>
        <a:buSzPct val="100000"/>
        <a:buFont typeface="Arial"/>
        <a:buChar char="–"/>
        <a:defRPr b="1" sz="2400">
          <a:latin typeface="微软雅黑"/>
          <a:ea typeface="微软雅黑"/>
          <a:cs typeface="微软雅黑"/>
          <a:sym typeface="微软雅黑"/>
        </a:defRPr>
      </a:lvl2pPr>
      <a:lvl3pPr marL="1219200" indent="-304800">
        <a:lnSpc>
          <a:spcPct val="120000"/>
        </a:lnSpc>
        <a:spcBef>
          <a:spcPts val="1200"/>
        </a:spcBef>
        <a:buSzPct val="100000"/>
        <a:buFont typeface="Arial"/>
        <a:buChar char="•"/>
        <a:defRPr b="1" sz="2400">
          <a:latin typeface="微软雅黑"/>
          <a:ea typeface="微软雅黑"/>
          <a:cs typeface="微软雅黑"/>
          <a:sym typeface="微软雅黑"/>
        </a:defRPr>
      </a:lvl3pPr>
      <a:lvl4pPr marL="1714500" indent="-342900">
        <a:lnSpc>
          <a:spcPct val="120000"/>
        </a:lnSpc>
        <a:spcBef>
          <a:spcPts val="1200"/>
        </a:spcBef>
        <a:buSzPct val="100000"/>
        <a:buFont typeface="Arial"/>
        <a:buChar char="–"/>
        <a:defRPr b="1" sz="2400">
          <a:latin typeface="微软雅黑"/>
          <a:ea typeface="微软雅黑"/>
          <a:cs typeface="微软雅黑"/>
          <a:sym typeface="微软雅黑"/>
        </a:defRPr>
      </a:lvl4pPr>
      <a:lvl5pPr marL="2171700" indent="-342900">
        <a:lnSpc>
          <a:spcPct val="120000"/>
        </a:lnSpc>
        <a:spcBef>
          <a:spcPts val="1200"/>
        </a:spcBef>
        <a:buSzPct val="100000"/>
        <a:buFont typeface="Arial"/>
        <a:buChar char="»"/>
        <a:defRPr b="1" sz="2400">
          <a:latin typeface="微软雅黑"/>
          <a:ea typeface="微软雅黑"/>
          <a:cs typeface="微软雅黑"/>
          <a:sym typeface="微软雅黑"/>
        </a:defRPr>
      </a:lvl5pPr>
      <a:lvl6pPr marL="2560320" indent="-274320">
        <a:lnSpc>
          <a:spcPct val="120000"/>
        </a:lnSpc>
        <a:spcBef>
          <a:spcPts val="1200"/>
        </a:spcBef>
        <a:buSzPct val="100000"/>
        <a:buFont typeface="Arial"/>
        <a:buChar char="•"/>
        <a:defRPr b="1" sz="2400">
          <a:latin typeface="微软雅黑"/>
          <a:ea typeface="微软雅黑"/>
          <a:cs typeface="微软雅黑"/>
          <a:sym typeface="微软雅黑"/>
        </a:defRPr>
      </a:lvl6pPr>
      <a:lvl7pPr marL="3017520" indent="-274320">
        <a:lnSpc>
          <a:spcPct val="120000"/>
        </a:lnSpc>
        <a:spcBef>
          <a:spcPts val="1200"/>
        </a:spcBef>
        <a:buSzPct val="100000"/>
        <a:buFont typeface="Arial"/>
        <a:buChar char="•"/>
        <a:defRPr b="1" sz="2400">
          <a:latin typeface="微软雅黑"/>
          <a:ea typeface="微软雅黑"/>
          <a:cs typeface="微软雅黑"/>
          <a:sym typeface="微软雅黑"/>
        </a:defRPr>
      </a:lvl7pPr>
      <a:lvl8pPr marL="3474720" indent="-274320">
        <a:lnSpc>
          <a:spcPct val="120000"/>
        </a:lnSpc>
        <a:spcBef>
          <a:spcPts val="1200"/>
        </a:spcBef>
        <a:buSzPct val="100000"/>
        <a:buFont typeface="Arial"/>
        <a:buChar char="•"/>
        <a:defRPr b="1" sz="2400">
          <a:latin typeface="微软雅黑"/>
          <a:ea typeface="微软雅黑"/>
          <a:cs typeface="微软雅黑"/>
          <a:sym typeface="微软雅黑"/>
        </a:defRPr>
      </a:lvl8pPr>
      <a:lvl9pPr marL="3931920" indent="-274320">
        <a:lnSpc>
          <a:spcPct val="120000"/>
        </a:lnSpc>
        <a:spcBef>
          <a:spcPts val="1200"/>
        </a:spcBef>
        <a:buSzPct val="100000"/>
        <a:buFont typeface="Arial"/>
        <a:buChar char="•"/>
        <a:defRPr b="1" sz="2400">
          <a:latin typeface="微软雅黑"/>
          <a:ea typeface="微软雅黑"/>
          <a:cs typeface="微软雅黑"/>
          <a:sym typeface="微软雅黑"/>
        </a:defRPr>
      </a:lvl9pPr>
    </p:bodyStyle>
    <p:otherStyle>
      <a:lvl1pPr algn="r">
        <a:defRPr sz="1200">
          <a:solidFill>
            <a:schemeClr val="tx1"/>
          </a:solidFill>
          <a:latin typeface="+mn-lt"/>
          <a:ea typeface="+mn-ea"/>
          <a:cs typeface="+mn-cs"/>
          <a:sym typeface="Arial"/>
        </a:defRPr>
      </a:lvl1pPr>
      <a:lvl2pPr indent="457200" algn="r">
        <a:defRPr sz="1200">
          <a:solidFill>
            <a:schemeClr val="tx1"/>
          </a:solidFill>
          <a:latin typeface="+mn-lt"/>
          <a:ea typeface="+mn-ea"/>
          <a:cs typeface="+mn-cs"/>
          <a:sym typeface="Arial"/>
        </a:defRPr>
      </a:lvl2pPr>
      <a:lvl3pPr indent="914400" algn="r">
        <a:defRPr sz="1200">
          <a:solidFill>
            <a:schemeClr val="tx1"/>
          </a:solidFill>
          <a:latin typeface="+mn-lt"/>
          <a:ea typeface="+mn-ea"/>
          <a:cs typeface="+mn-cs"/>
          <a:sym typeface="Arial"/>
        </a:defRPr>
      </a:lvl3pPr>
      <a:lvl4pPr indent="1371600" algn="r">
        <a:defRPr sz="1200">
          <a:solidFill>
            <a:schemeClr val="tx1"/>
          </a:solidFill>
          <a:latin typeface="+mn-lt"/>
          <a:ea typeface="+mn-ea"/>
          <a:cs typeface="+mn-cs"/>
          <a:sym typeface="Arial"/>
        </a:defRPr>
      </a:lvl4pPr>
      <a:lvl5pPr indent="1828800" algn="r">
        <a:defRPr sz="1200">
          <a:solidFill>
            <a:schemeClr val="tx1"/>
          </a:solidFill>
          <a:latin typeface="+mn-lt"/>
          <a:ea typeface="+mn-ea"/>
          <a:cs typeface="+mn-cs"/>
          <a:sym typeface="Arial"/>
        </a:defRPr>
      </a:lvl5pPr>
      <a:lvl6pPr indent="2286000" algn="r">
        <a:defRPr sz="1200">
          <a:solidFill>
            <a:schemeClr val="tx1"/>
          </a:solidFill>
          <a:latin typeface="+mn-lt"/>
          <a:ea typeface="+mn-ea"/>
          <a:cs typeface="+mn-cs"/>
          <a:sym typeface="Arial"/>
        </a:defRPr>
      </a:lvl6pPr>
      <a:lvl7pPr indent="2743200" algn="r">
        <a:defRPr sz="1200">
          <a:solidFill>
            <a:schemeClr val="tx1"/>
          </a:solidFill>
          <a:latin typeface="+mn-lt"/>
          <a:ea typeface="+mn-ea"/>
          <a:cs typeface="+mn-cs"/>
          <a:sym typeface="Arial"/>
        </a:defRPr>
      </a:lvl7pPr>
      <a:lvl8pPr indent="3200400" algn="r">
        <a:defRPr sz="1200">
          <a:solidFill>
            <a:schemeClr val="tx1"/>
          </a:solidFill>
          <a:latin typeface="+mn-lt"/>
          <a:ea typeface="+mn-ea"/>
          <a:cs typeface="+mn-cs"/>
          <a:sym typeface="Arial"/>
        </a:defRPr>
      </a:lvl8pPr>
      <a:lvl9pPr indent="3657600" algn="r">
        <a:defRPr sz="12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1.jpeg"/><Relationship Id="rId7" Type="http://schemas.openxmlformats.org/officeDocument/2006/relationships/image" Target="../media/image17.png"/><Relationship Id="rId8" Type="http://schemas.openxmlformats.org/officeDocument/2006/relationships/image" Target="../media/image12.jpe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4.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5.jpeg"/><Relationship Id="rId6" Type="http://schemas.openxmlformats.org/officeDocument/2006/relationships/image" Target="../media/image2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25.png"/><Relationship Id="rId4" Type="http://schemas.openxmlformats.org/officeDocument/2006/relationships/image" Target="../media/image14.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25.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3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12.png"/><Relationship Id="rId6" Type="http://schemas.openxmlformats.org/officeDocument/2006/relationships/image" Target="../media/image2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15.jpe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jpeg"/><Relationship Id="rId4" Type="http://schemas.openxmlformats.org/officeDocument/2006/relationships/image" Target="../media/image5.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8.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0.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 name="Shape 49"/>
          <p:cNvSpPr/>
          <p:nvPr>
            <p:ph type="title"/>
          </p:nvPr>
        </p:nvSpPr>
        <p:spPr>
          <a:xfrm>
            <a:off x="685800" y="2247007"/>
            <a:ext cx="7772400" cy="1470026"/>
          </a:xfrm>
          <a:prstGeom prst="rect">
            <a:avLst/>
          </a:prstGeom>
        </p:spPr>
        <p:txBody>
          <a:bodyPr/>
          <a:lstStyle/>
          <a:p>
            <a:pPr lvl="0">
              <a:defRPr b="0" sz="1800">
                <a:solidFill>
                  <a:srgbClr val="000000"/>
                </a:solidFill>
              </a:defRPr>
            </a:pPr>
            <a:br>
              <a:rPr b="1" sz="3200">
                <a:solidFill>
                  <a:srgbClr val="FFFFFF"/>
                </a:solidFill>
              </a:rPr>
            </a:br>
            <a:r>
              <a:rPr b="1" sz="4000">
                <a:solidFill>
                  <a:srgbClr val="FFFF00"/>
                </a:solidFill>
                <a:latin typeface="微软雅黑"/>
                <a:ea typeface="微软雅黑"/>
                <a:cs typeface="微软雅黑"/>
                <a:sym typeface="微软雅黑"/>
              </a:rPr>
              <a:t>糖尿病患者的</a:t>
            </a:r>
            <a:r>
              <a:rPr b="1" sz="4000">
                <a:solidFill>
                  <a:srgbClr val="FFFF00"/>
                </a:solidFill>
              </a:rPr>
              <a:t>“</a:t>
            </a:r>
            <a:r>
              <a:rPr b="1" sz="4000">
                <a:solidFill>
                  <a:srgbClr val="FFFF00"/>
                </a:solidFill>
                <a:latin typeface="微软雅黑"/>
                <a:ea typeface="微软雅黑"/>
                <a:cs typeface="微软雅黑"/>
                <a:sym typeface="微软雅黑"/>
              </a:rPr>
              <a:t>终极杀手</a:t>
            </a:r>
            <a:r>
              <a:rPr b="1" sz="4000">
                <a:solidFill>
                  <a:srgbClr val="FFFF00"/>
                </a:solidFill>
              </a:rPr>
              <a:t>”</a:t>
            </a:r>
          </a:p>
        </p:txBody>
      </p:sp>
      <p:pic>
        <p:nvPicPr>
          <p:cNvPr id="50" name="PPT.jpg"/>
          <p:cNvPicPr/>
          <p:nvPr/>
        </p:nvPicPr>
        <p:blipFill>
          <a:blip r:embed="rId2">
            <a:extLst/>
          </a:blip>
          <a:stretch>
            <a:fillRect/>
          </a:stretch>
        </p:blipFill>
        <p:spPr>
          <a:xfrm>
            <a:off x="0" y="0"/>
            <a:ext cx="9144000" cy="6858000"/>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nvSpPr>
        <p:spPr>
          <a:xfrm>
            <a:off x="16064" y="1185400"/>
            <a:ext cx="7358769" cy="5051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753" y="0"/>
                </a:lnTo>
                <a:lnTo>
                  <a:pt x="21600" y="21600"/>
                </a:lnTo>
                <a:close/>
              </a:path>
            </a:pathLst>
          </a:custGeom>
          <a:solidFill>
            <a:srgbClr val="FFFFFF"/>
          </a:solidFill>
          <a:ln w="25400">
            <a:solidFill>
              <a:srgbClr val="4BACC6"/>
            </a:solidFill>
          </a:ln>
        </p:spPr>
        <p:txBody>
          <a:bodyPr lIns="0" tIns="0" rIns="0" bIns="0" anchor="ctr"/>
          <a:lstStyle/>
          <a:p>
            <a:pPr lvl="0" algn="ctr"/>
          </a:p>
        </p:txBody>
      </p:sp>
      <p:sp>
        <p:nvSpPr>
          <p:cNvPr id="159" name="Shape 159"/>
          <p:cNvSpPr/>
          <p:nvPr>
            <p:ph type="title"/>
          </p:nvPr>
        </p:nvSpPr>
        <p:spPr>
          <a:xfrm>
            <a:off x="0" y="31371"/>
            <a:ext cx="9144000" cy="1052738"/>
          </a:xfrm>
          <a:prstGeom prst="rect">
            <a:avLst/>
          </a:prstGeom>
        </p:spPr>
        <p:txBody>
          <a:bodyPr/>
          <a:lstStyle/>
          <a:p>
            <a:pPr lvl="0">
              <a:defRPr b="0" sz="1800">
                <a:solidFill>
                  <a:srgbClr val="000000"/>
                </a:solidFill>
              </a:defRPr>
            </a:pPr>
            <a:r>
              <a:rPr b="1" sz="2800">
                <a:solidFill>
                  <a:srgbClr val="FFFFFF"/>
                </a:solidFill>
              </a:rPr>
              <a:t>“</a:t>
            </a:r>
            <a:r>
              <a:rPr b="1" sz="2800">
                <a:solidFill>
                  <a:srgbClr val="FFFFFF"/>
                </a:solidFill>
                <a:latin typeface="微软雅黑"/>
                <a:ea typeface="微软雅黑"/>
                <a:cs typeface="微软雅黑"/>
                <a:sym typeface="微软雅黑"/>
              </a:rPr>
              <a:t>坏</a:t>
            </a:r>
            <a:r>
              <a:rPr b="1" sz="2800">
                <a:solidFill>
                  <a:srgbClr val="FFFFFF"/>
                </a:solidFill>
              </a:rPr>
              <a:t>”</a:t>
            </a:r>
            <a:r>
              <a:rPr b="1" sz="2800">
                <a:solidFill>
                  <a:srgbClr val="FFFFFF"/>
                </a:solidFill>
                <a:latin typeface="微软雅黑"/>
                <a:ea typeface="微软雅黑"/>
                <a:cs typeface="微软雅黑"/>
                <a:sym typeface="微软雅黑"/>
              </a:rPr>
              <a:t>胆固醇是心血管疾病的</a:t>
            </a:r>
            <a:r>
              <a:rPr b="1" sz="2800">
                <a:solidFill>
                  <a:srgbClr val="FFFF00"/>
                </a:solidFill>
              </a:rPr>
              <a:t>“</a:t>
            </a:r>
            <a:r>
              <a:rPr b="1" sz="2800">
                <a:solidFill>
                  <a:srgbClr val="FFFF00"/>
                </a:solidFill>
                <a:latin typeface="微软雅黑"/>
                <a:ea typeface="微软雅黑"/>
                <a:cs typeface="微软雅黑"/>
                <a:sym typeface="微软雅黑"/>
              </a:rPr>
              <a:t>第一危险因素</a:t>
            </a:r>
            <a:r>
              <a:rPr b="1" sz="2800">
                <a:solidFill>
                  <a:srgbClr val="FFFF00"/>
                </a:solidFill>
              </a:rPr>
              <a:t>”</a:t>
            </a:r>
          </a:p>
        </p:txBody>
      </p:sp>
      <p:sp>
        <p:nvSpPr>
          <p:cNvPr id="160" name="Shape 160"/>
          <p:cNvSpPr/>
          <p:nvPr/>
        </p:nvSpPr>
        <p:spPr>
          <a:xfrm>
            <a:off x="5076056" y="2388078"/>
            <a:ext cx="4032449" cy="11298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lnSpc>
                <a:spcPct val="140000"/>
              </a:lnSpc>
            </a:pPr>
            <a:r>
              <a:rPr b="1">
                <a:latin typeface="微软雅黑"/>
                <a:ea typeface="微软雅黑"/>
                <a:cs typeface="微软雅黑"/>
                <a:sym typeface="微软雅黑"/>
              </a:rPr>
              <a:t>著名的英国糖尿病研究对糖尿病患者的心血管疾病危险因素进行了排名，</a:t>
            </a:r>
            <a:endParaRPr b="1">
              <a:latin typeface="微软雅黑"/>
              <a:ea typeface="微软雅黑"/>
              <a:cs typeface="微软雅黑"/>
              <a:sym typeface="微软雅黑"/>
            </a:endParaRPr>
          </a:p>
          <a:p>
            <a:pPr lvl="0" algn="ctr">
              <a:lnSpc>
                <a:spcPct val="140000"/>
              </a:lnSpc>
            </a:pPr>
            <a:r>
              <a:rPr b="1" sz="2400">
                <a:solidFill>
                  <a:srgbClr val="C00000"/>
                </a:solidFill>
                <a:latin typeface="微软雅黑"/>
                <a:ea typeface="微软雅黑"/>
                <a:cs typeface="微软雅黑"/>
                <a:sym typeface="微软雅黑"/>
              </a:rPr>
              <a:t>“坏”胆固醇名列第一！</a:t>
            </a:r>
          </a:p>
        </p:txBody>
      </p:sp>
      <p:grpSp>
        <p:nvGrpSpPr>
          <p:cNvPr id="167" name="Group 167"/>
          <p:cNvGrpSpPr/>
          <p:nvPr/>
        </p:nvGrpSpPr>
        <p:grpSpPr>
          <a:xfrm>
            <a:off x="2802569" y="1563622"/>
            <a:ext cx="1969592" cy="1545600"/>
            <a:chOff x="0" y="0"/>
            <a:chExt cx="1969591" cy="1545598"/>
          </a:xfrm>
        </p:grpSpPr>
        <p:grpSp>
          <p:nvGrpSpPr>
            <p:cNvPr id="164" name="Group 164"/>
            <p:cNvGrpSpPr/>
            <p:nvPr/>
          </p:nvGrpSpPr>
          <p:grpSpPr>
            <a:xfrm>
              <a:off x="0" y="923632"/>
              <a:ext cx="1969592" cy="586084"/>
              <a:chOff x="0" y="0"/>
              <a:chExt cx="1969591" cy="586083"/>
            </a:xfrm>
          </p:grpSpPr>
          <p:sp>
            <p:nvSpPr>
              <p:cNvPr id="161" name="Shape 161"/>
              <p:cNvSpPr/>
              <p:nvPr/>
            </p:nvSpPr>
            <p:spPr>
              <a:xfrm>
                <a:off x="0" y="-1"/>
                <a:ext cx="1969592" cy="464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823" y="0"/>
                    </a:lnTo>
                    <a:lnTo>
                      <a:pt x="21600" y="0"/>
                    </a:lnTo>
                    <a:lnTo>
                      <a:pt x="14777" y="21600"/>
                    </a:lnTo>
                    <a:lnTo>
                      <a:pt x="0" y="21600"/>
                    </a:lnTo>
                    <a:close/>
                  </a:path>
                </a:pathLst>
              </a:custGeom>
              <a:solidFill>
                <a:srgbClr val="E3E4E5"/>
              </a:solidFill>
              <a:ln w="12700" cap="flat">
                <a:noFill/>
                <a:miter lim="400000"/>
              </a:ln>
              <a:effectLst/>
            </p:spPr>
            <p:txBody>
              <a:bodyPr wrap="square" lIns="0" tIns="0" rIns="0" bIns="0" numCol="1" anchor="t">
                <a:noAutofit/>
              </a:bodyPr>
              <a:lstStyle/>
              <a:p>
                <a:pPr lvl="0">
                  <a:defRPr>
                    <a:latin typeface="Calibri"/>
                    <a:ea typeface="Calibri"/>
                    <a:cs typeface="Calibri"/>
                    <a:sym typeface="Calibri"/>
                  </a:defRPr>
                </a:pPr>
              </a:p>
            </p:txBody>
          </p:sp>
          <p:sp>
            <p:nvSpPr>
              <p:cNvPr id="162" name="Shape 162"/>
              <p:cNvSpPr/>
              <p:nvPr/>
            </p:nvSpPr>
            <p:spPr>
              <a:xfrm>
                <a:off x="1410" y="464443"/>
                <a:ext cx="1345982" cy="120258"/>
              </a:xfrm>
              <a:prstGeom prst="rect">
                <a:avLst/>
              </a:prstGeom>
              <a:solidFill>
                <a:srgbClr val="BEC0C2"/>
              </a:solidFill>
              <a:ln w="12700" cap="flat">
                <a:noFill/>
                <a:miter lim="400000"/>
              </a:ln>
              <a:effectLst/>
            </p:spPr>
            <p:txBody>
              <a:bodyPr wrap="square" lIns="0" tIns="0" rIns="0" bIns="0" numCol="1" anchor="t">
                <a:noAutofit/>
              </a:bodyPr>
              <a:lstStyle/>
              <a:p>
                <a:pPr lvl="0">
                  <a:defRPr>
                    <a:latin typeface="Calibri"/>
                    <a:ea typeface="Calibri"/>
                    <a:cs typeface="Calibri"/>
                    <a:sym typeface="Calibri"/>
                  </a:defRPr>
                </a:pPr>
              </a:p>
            </p:txBody>
          </p:sp>
          <p:sp>
            <p:nvSpPr>
              <p:cNvPr id="163" name="Shape 163"/>
              <p:cNvSpPr/>
              <p:nvPr/>
            </p:nvSpPr>
            <p:spPr>
              <a:xfrm>
                <a:off x="1345981" y="-1"/>
                <a:ext cx="623611" cy="586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534"/>
                    </a:moveTo>
                    <a:lnTo>
                      <a:pt x="49" y="21600"/>
                    </a:lnTo>
                    <a:lnTo>
                      <a:pt x="0" y="17117"/>
                    </a:lnTo>
                    <a:lnTo>
                      <a:pt x="21600" y="0"/>
                    </a:lnTo>
                    <a:lnTo>
                      <a:pt x="21600" y="4534"/>
                    </a:lnTo>
                    <a:close/>
                  </a:path>
                </a:pathLst>
              </a:custGeom>
              <a:solidFill>
                <a:srgbClr val="A3A5A8"/>
              </a:solidFill>
              <a:ln w="12700" cap="flat">
                <a:noFill/>
                <a:miter lim="400000"/>
              </a:ln>
              <a:effectLst/>
            </p:spPr>
            <p:txBody>
              <a:bodyPr wrap="square" lIns="0" tIns="0" rIns="0" bIns="0" numCol="1" anchor="t">
                <a:noAutofit/>
              </a:bodyPr>
              <a:lstStyle/>
              <a:p>
                <a:pPr lvl="0">
                  <a:defRPr>
                    <a:latin typeface="Calibri"/>
                    <a:ea typeface="Calibri"/>
                    <a:cs typeface="Calibri"/>
                    <a:sym typeface="Calibri"/>
                  </a:defRPr>
                </a:pPr>
              </a:p>
            </p:txBody>
          </p:sp>
        </p:grpSp>
        <p:pic>
          <p:nvPicPr>
            <p:cNvPr id="165" name="image21.png" descr="d:\program files (x86)\360se6\User Data\temp\t0165c2c3d29a6c7d77.jpg"/>
            <p:cNvPicPr/>
            <p:nvPr/>
          </p:nvPicPr>
          <p:blipFill>
            <a:blip r:embed="rId2">
              <a:extLst/>
            </a:blip>
            <a:srcRect l="11377" t="7035" r="38400" b="17199"/>
            <a:stretch>
              <a:fillRect/>
            </a:stretch>
          </p:blipFill>
          <p:spPr>
            <a:xfrm>
              <a:off x="386921" y="0"/>
              <a:ext cx="876613" cy="1216674"/>
            </a:xfrm>
            <a:prstGeom prst="rect">
              <a:avLst/>
            </a:prstGeom>
            <a:ln w="12700" cap="flat">
              <a:noFill/>
              <a:miter lim="400000"/>
            </a:ln>
            <a:effectLst/>
          </p:spPr>
        </p:pic>
        <p:sp>
          <p:nvSpPr>
            <p:cNvPr id="166" name="Shape 166"/>
            <p:cNvSpPr/>
            <p:nvPr/>
          </p:nvSpPr>
          <p:spPr>
            <a:xfrm>
              <a:off x="268664" y="1170367"/>
              <a:ext cx="865893" cy="3752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solidFill>
                    <a:srgbClr val="FF0000"/>
                  </a:solidFill>
                </a:defRPr>
              </a:lvl1pPr>
            </a:lstStyle>
            <a:p>
              <a:pPr lvl="0">
                <a:defRPr b="0" sz="1800">
                  <a:solidFill>
                    <a:srgbClr val="000000"/>
                  </a:solidFill>
                </a:defRPr>
              </a:pPr>
              <a:r>
                <a:rPr b="1" sz="2000">
                  <a:solidFill>
                    <a:srgbClr val="FF0000"/>
                  </a:solidFill>
                </a:rPr>
                <a:t>LDL-C</a:t>
              </a:r>
            </a:p>
          </p:txBody>
        </p:sp>
      </p:grpSp>
      <p:sp>
        <p:nvSpPr>
          <p:cNvPr id="168" name="Shape 168"/>
          <p:cNvSpPr/>
          <p:nvPr/>
        </p:nvSpPr>
        <p:spPr>
          <a:xfrm>
            <a:off x="5551735" y="1743199"/>
            <a:ext cx="2237741"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b="1" sz="2400">
                <a:solidFill>
                  <a:srgbClr val="C00000"/>
                </a:solidFill>
              </a:rPr>
              <a:t>“</a:t>
            </a:r>
            <a:r>
              <a:rPr b="1" sz="2400">
                <a:solidFill>
                  <a:srgbClr val="C00000"/>
                </a:solidFill>
                <a:latin typeface="微软雅黑"/>
                <a:ea typeface="微软雅黑"/>
                <a:cs typeface="微软雅黑"/>
                <a:sym typeface="微软雅黑"/>
              </a:rPr>
              <a:t>坏</a:t>
            </a:r>
            <a:r>
              <a:rPr b="1" sz="2400">
                <a:solidFill>
                  <a:srgbClr val="C00000"/>
                </a:solidFill>
              </a:rPr>
              <a:t>”</a:t>
            </a:r>
            <a:r>
              <a:rPr b="1" sz="2400">
                <a:solidFill>
                  <a:srgbClr val="C00000"/>
                </a:solidFill>
                <a:latin typeface="微软雅黑"/>
                <a:ea typeface="微软雅黑"/>
                <a:cs typeface="微软雅黑"/>
                <a:sym typeface="微软雅黑"/>
              </a:rPr>
              <a:t>胆固醇升高</a:t>
            </a:r>
          </a:p>
        </p:txBody>
      </p:sp>
      <p:pic>
        <p:nvPicPr>
          <p:cNvPr id="169" name="image22.png"/>
          <p:cNvPicPr/>
          <p:nvPr/>
        </p:nvPicPr>
        <p:blipFill>
          <a:blip r:embed="rId3">
            <a:extLst/>
          </a:blip>
          <a:stretch>
            <a:fillRect/>
          </a:stretch>
        </p:blipFill>
        <p:spPr>
          <a:xfrm>
            <a:off x="2569916" y="1343377"/>
            <a:ext cx="509589" cy="666751"/>
          </a:xfrm>
          <a:prstGeom prst="rect">
            <a:avLst/>
          </a:prstGeom>
          <a:ln w="12700">
            <a:miter lim="400000"/>
          </a:ln>
        </p:spPr>
      </p:pic>
      <p:grpSp>
        <p:nvGrpSpPr>
          <p:cNvPr id="179" name="Group 179"/>
          <p:cNvGrpSpPr/>
          <p:nvPr/>
        </p:nvGrpSpPr>
        <p:grpSpPr>
          <a:xfrm>
            <a:off x="1533933" y="3279759"/>
            <a:ext cx="2102865" cy="1579590"/>
            <a:chOff x="0" y="0"/>
            <a:chExt cx="2102863" cy="1579589"/>
          </a:xfrm>
        </p:grpSpPr>
        <p:grpSp>
          <p:nvGrpSpPr>
            <p:cNvPr id="176" name="Group 176"/>
            <p:cNvGrpSpPr/>
            <p:nvPr/>
          </p:nvGrpSpPr>
          <p:grpSpPr>
            <a:xfrm>
              <a:off x="434408" y="0"/>
              <a:ext cx="1668456" cy="1265729"/>
              <a:chOff x="0" y="0"/>
              <a:chExt cx="1668455" cy="1265728"/>
            </a:xfrm>
          </p:grpSpPr>
          <p:grpSp>
            <p:nvGrpSpPr>
              <p:cNvPr id="173" name="Group 173"/>
              <p:cNvGrpSpPr/>
              <p:nvPr/>
            </p:nvGrpSpPr>
            <p:grpSpPr>
              <a:xfrm>
                <a:off x="0" y="710328"/>
                <a:ext cx="1668456" cy="490026"/>
                <a:chOff x="0" y="0"/>
                <a:chExt cx="1668455" cy="490025"/>
              </a:xfrm>
            </p:grpSpPr>
            <p:sp>
              <p:nvSpPr>
                <p:cNvPr id="170" name="Shape 170"/>
                <p:cNvSpPr/>
                <p:nvPr/>
              </p:nvSpPr>
              <p:spPr>
                <a:xfrm>
                  <a:off x="0" y="0"/>
                  <a:ext cx="1668456" cy="388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823" y="0"/>
                      </a:lnTo>
                      <a:lnTo>
                        <a:pt x="21600" y="0"/>
                      </a:lnTo>
                      <a:lnTo>
                        <a:pt x="14777" y="21600"/>
                      </a:lnTo>
                      <a:lnTo>
                        <a:pt x="0" y="21600"/>
                      </a:lnTo>
                      <a:close/>
                    </a:path>
                  </a:pathLst>
                </a:custGeom>
                <a:solidFill>
                  <a:srgbClr val="E3E4E5"/>
                </a:solidFill>
                <a:ln w="12700" cap="flat">
                  <a:noFill/>
                  <a:miter lim="400000"/>
                </a:ln>
                <a:effectLst/>
              </p:spPr>
              <p:txBody>
                <a:bodyPr wrap="square" lIns="0" tIns="0" rIns="0" bIns="0" numCol="1" anchor="t">
                  <a:noAutofit/>
                </a:bodyPr>
                <a:lstStyle/>
                <a:p>
                  <a:pPr lvl="0">
                    <a:defRPr sz="1600">
                      <a:latin typeface="Calibri"/>
                      <a:ea typeface="Calibri"/>
                      <a:cs typeface="Calibri"/>
                      <a:sym typeface="Calibri"/>
                    </a:defRPr>
                  </a:pPr>
                </a:p>
              </p:txBody>
            </p:sp>
            <p:sp>
              <p:nvSpPr>
                <p:cNvPr id="171" name="Shape 171"/>
                <p:cNvSpPr/>
                <p:nvPr/>
              </p:nvSpPr>
              <p:spPr>
                <a:xfrm>
                  <a:off x="1195" y="388321"/>
                  <a:ext cx="1140191" cy="100548"/>
                </a:xfrm>
                <a:prstGeom prst="rect">
                  <a:avLst/>
                </a:prstGeom>
                <a:solidFill>
                  <a:srgbClr val="BEC0C2"/>
                </a:solidFill>
                <a:ln w="12700" cap="flat">
                  <a:noFill/>
                  <a:miter lim="400000"/>
                </a:ln>
                <a:effectLst/>
              </p:spPr>
              <p:txBody>
                <a:bodyPr wrap="square" lIns="0" tIns="0" rIns="0" bIns="0" numCol="1" anchor="t">
                  <a:noAutofit/>
                </a:bodyPr>
                <a:lstStyle/>
                <a:p>
                  <a:pPr lvl="0">
                    <a:defRPr sz="1600">
                      <a:latin typeface="Calibri"/>
                      <a:ea typeface="Calibri"/>
                      <a:cs typeface="Calibri"/>
                      <a:sym typeface="Calibri"/>
                    </a:defRPr>
                  </a:pPr>
                </a:p>
              </p:txBody>
            </p:sp>
            <p:sp>
              <p:nvSpPr>
                <p:cNvPr id="172" name="Shape 172"/>
                <p:cNvSpPr/>
                <p:nvPr/>
              </p:nvSpPr>
              <p:spPr>
                <a:xfrm>
                  <a:off x="1140190" y="0"/>
                  <a:ext cx="528266" cy="490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534"/>
                      </a:moveTo>
                      <a:lnTo>
                        <a:pt x="49" y="21600"/>
                      </a:lnTo>
                      <a:lnTo>
                        <a:pt x="0" y="17117"/>
                      </a:lnTo>
                      <a:lnTo>
                        <a:pt x="21600" y="0"/>
                      </a:lnTo>
                      <a:lnTo>
                        <a:pt x="21600" y="4534"/>
                      </a:lnTo>
                      <a:close/>
                    </a:path>
                  </a:pathLst>
                </a:custGeom>
                <a:solidFill>
                  <a:srgbClr val="A3A5A8"/>
                </a:solidFill>
                <a:ln w="12700" cap="flat">
                  <a:noFill/>
                  <a:miter lim="400000"/>
                </a:ln>
                <a:effectLst/>
              </p:spPr>
              <p:txBody>
                <a:bodyPr wrap="square" lIns="0" tIns="0" rIns="0" bIns="0" numCol="1" anchor="t">
                  <a:noAutofit/>
                </a:bodyPr>
                <a:lstStyle/>
                <a:p>
                  <a:pPr lvl="0">
                    <a:defRPr sz="1600">
                      <a:latin typeface="Calibri"/>
                      <a:ea typeface="Calibri"/>
                      <a:cs typeface="Calibri"/>
                      <a:sym typeface="Calibri"/>
                    </a:defRPr>
                  </a:pPr>
                </a:p>
              </p:txBody>
            </p:sp>
          </p:grpSp>
          <p:pic>
            <p:nvPicPr>
              <p:cNvPr id="174" name="image23.png" descr="d:\program files (x86)\360se6\User Data\temp\2007716945433_2.jpg"/>
              <p:cNvPicPr/>
              <p:nvPr/>
            </p:nvPicPr>
            <p:blipFill>
              <a:blip r:embed="rId4">
                <a:extLst/>
              </a:blip>
              <a:stretch>
                <a:fillRect/>
              </a:stretch>
            </p:blipFill>
            <p:spPr>
              <a:xfrm>
                <a:off x="320184" y="0"/>
                <a:ext cx="1151200" cy="985336"/>
              </a:xfrm>
              <a:prstGeom prst="rect">
                <a:avLst/>
              </a:prstGeom>
              <a:ln w="12700" cap="flat">
                <a:noFill/>
                <a:miter lim="400000"/>
              </a:ln>
              <a:effectLst/>
            </p:spPr>
          </p:pic>
          <p:sp>
            <p:nvSpPr>
              <p:cNvPr id="175" name="Shape 175"/>
              <p:cNvSpPr/>
              <p:nvPr/>
            </p:nvSpPr>
            <p:spPr>
              <a:xfrm>
                <a:off x="209703" y="915067"/>
                <a:ext cx="81516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FF0000"/>
                    </a:solidFill>
                  </a:defRPr>
                </a:lvl1pPr>
              </a:lstStyle>
              <a:p>
                <a:pPr lvl="0">
                  <a:defRPr b="0">
                    <a:solidFill>
                      <a:srgbClr val="000000"/>
                    </a:solidFill>
                  </a:defRPr>
                </a:pPr>
                <a:r>
                  <a:rPr b="1">
                    <a:solidFill>
                      <a:srgbClr val="FF0000"/>
                    </a:solidFill>
                  </a:rPr>
                  <a:t>HDL-C</a:t>
                </a:r>
              </a:p>
            </p:txBody>
          </p:sp>
        </p:grpSp>
        <p:sp>
          <p:nvSpPr>
            <p:cNvPr id="177" name="Shape 177"/>
            <p:cNvSpPr/>
            <p:nvPr/>
          </p:nvSpPr>
          <p:spPr>
            <a:xfrm>
              <a:off x="0" y="1204358"/>
              <a:ext cx="1882140"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rPr b="1" sz="2000"/>
                <a:t>“</a:t>
              </a:r>
              <a:r>
                <a:rPr b="1" sz="2000">
                  <a:latin typeface="微软雅黑"/>
                  <a:ea typeface="微软雅黑"/>
                  <a:cs typeface="微软雅黑"/>
                  <a:sym typeface="微软雅黑"/>
                </a:rPr>
                <a:t>好</a:t>
              </a:r>
              <a:r>
                <a:rPr b="1" sz="2000"/>
                <a:t>”</a:t>
              </a:r>
              <a:r>
                <a:rPr b="1" sz="2000">
                  <a:latin typeface="微软雅黑"/>
                  <a:ea typeface="微软雅黑"/>
                  <a:cs typeface="微软雅黑"/>
                  <a:sym typeface="微软雅黑"/>
                </a:rPr>
                <a:t>胆固醇降低</a:t>
              </a:r>
            </a:p>
          </p:txBody>
        </p:sp>
        <p:pic>
          <p:nvPicPr>
            <p:cNvPr id="178" name="image24.png"/>
            <p:cNvPicPr/>
            <p:nvPr/>
          </p:nvPicPr>
          <p:blipFill>
            <a:blip r:embed="rId5">
              <a:extLst/>
            </a:blip>
            <a:stretch>
              <a:fillRect/>
            </a:stretch>
          </p:blipFill>
          <p:spPr>
            <a:xfrm>
              <a:off x="562511" y="99834"/>
              <a:ext cx="387324" cy="436019"/>
            </a:xfrm>
            <a:prstGeom prst="rect">
              <a:avLst/>
            </a:prstGeom>
            <a:ln w="12700" cap="flat">
              <a:noFill/>
              <a:miter lim="400000"/>
            </a:ln>
            <a:effectLst/>
          </p:spPr>
        </p:pic>
      </p:grpSp>
      <p:grpSp>
        <p:nvGrpSpPr>
          <p:cNvPr id="183" name="Group 183"/>
          <p:cNvGrpSpPr/>
          <p:nvPr/>
        </p:nvGrpSpPr>
        <p:grpSpPr>
          <a:xfrm>
            <a:off x="942360" y="5009932"/>
            <a:ext cx="2844020" cy="1188015"/>
            <a:chOff x="0" y="0"/>
            <a:chExt cx="2844019" cy="1188014"/>
          </a:xfrm>
        </p:grpSpPr>
        <p:pic>
          <p:nvPicPr>
            <p:cNvPr id="180" name="image25.jpg" descr="d:\program files (x86)\360se6\User Data\temp\sy_20100930145447419041.jpg"/>
            <p:cNvPicPr/>
            <p:nvPr/>
          </p:nvPicPr>
          <p:blipFill>
            <a:blip r:embed="rId6">
              <a:extLst/>
            </a:blip>
            <a:srcRect l="9547" t="0" r="10626" b="8152"/>
            <a:stretch>
              <a:fillRect/>
            </a:stretch>
          </p:blipFill>
          <p:spPr>
            <a:xfrm>
              <a:off x="278165" y="0"/>
              <a:ext cx="1597794" cy="1188015"/>
            </a:xfrm>
            <a:prstGeom prst="rect">
              <a:avLst/>
            </a:prstGeom>
            <a:ln w="12700" cap="flat">
              <a:noFill/>
              <a:miter lim="400000"/>
            </a:ln>
            <a:effectLst/>
          </p:spPr>
        </p:pic>
        <p:sp>
          <p:nvSpPr>
            <p:cNvPr id="181" name="Shape 181"/>
            <p:cNvSpPr/>
            <p:nvPr/>
          </p:nvSpPr>
          <p:spPr>
            <a:xfrm>
              <a:off x="1723879" y="741784"/>
              <a:ext cx="1120141" cy="35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latin typeface="微软雅黑"/>
                  <a:ea typeface="微软雅黑"/>
                  <a:cs typeface="微软雅黑"/>
                  <a:sym typeface="微软雅黑"/>
                </a:defRPr>
              </a:lvl1pPr>
            </a:lstStyle>
            <a:p>
              <a:pPr lvl="0">
                <a:defRPr b="0" sz="1800"/>
              </a:pPr>
              <a:r>
                <a:rPr b="1" sz="2000"/>
                <a:t>血压升高</a:t>
              </a:r>
            </a:p>
          </p:txBody>
        </p:sp>
        <p:pic>
          <p:nvPicPr>
            <p:cNvPr id="182" name="image26.png"/>
            <p:cNvPicPr/>
            <p:nvPr/>
          </p:nvPicPr>
          <p:blipFill>
            <a:blip r:embed="rId7">
              <a:extLst/>
            </a:blip>
            <a:stretch>
              <a:fillRect/>
            </a:stretch>
          </p:blipFill>
          <p:spPr>
            <a:xfrm>
              <a:off x="0" y="86881"/>
              <a:ext cx="485689" cy="409434"/>
            </a:xfrm>
            <a:prstGeom prst="rect">
              <a:avLst/>
            </a:prstGeom>
            <a:ln w="12700" cap="flat">
              <a:noFill/>
              <a:miter lim="400000"/>
            </a:ln>
            <a:effectLst/>
          </p:spPr>
        </p:pic>
      </p:grpSp>
      <p:grpSp>
        <p:nvGrpSpPr>
          <p:cNvPr id="187" name="Group 187"/>
          <p:cNvGrpSpPr/>
          <p:nvPr/>
        </p:nvGrpSpPr>
        <p:grpSpPr>
          <a:xfrm>
            <a:off x="3811270" y="4924290"/>
            <a:ext cx="2538949" cy="1299183"/>
            <a:chOff x="0" y="0"/>
            <a:chExt cx="2538947" cy="1299182"/>
          </a:xfrm>
        </p:grpSpPr>
        <p:sp>
          <p:nvSpPr>
            <p:cNvPr id="184" name="Shape 184"/>
            <p:cNvSpPr/>
            <p:nvPr/>
          </p:nvSpPr>
          <p:spPr>
            <a:xfrm>
              <a:off x="1926807" y="827426"/>
              <a:ext cx="612141" cy="35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latin typeface="微软雅黑"/>
                  <a:ea typeface="微软雅黑"/>
                  <a:cs typeface="微软雅黑"/>
                  <a:sym typeface="微软雅黑"/>
                </a:defRPr>
              </a:lvl1pPr>
            </a:lstStyle>
            <a:p>
              <a:pPr lvl="0">
                <a:defRPr b="0" sz="1800"/>
              </a:pPr>
              <a:r>
                <a:rPr b="1" sz="2000"/>
                <a:t>吸烟</a:t>
              </a:r>
            </a:p>
          </p:txBody>
        </p:sp>
        <p:pic>
          <p:nvPicPr>
            <p:cNvPr id="185" name="image27.jpg" descr="d:\program files (x86)\360se6\User Data\temp\10104399_955194.jpg"/>
            <p:cNvPicPr/>
            <p:nvPr/>
          </p:nvPicPr>
          <p:blipFill>
            <a:blip r:embed="rId8">
              <a:extLst/>
            </a:blip>
            <a:stretch>
              <a:fillRect/>
            </a:stretch>
          </p:blipFill>
          <p:spPr>
            <a:xfrm>
              <a:off x="517361" y="0"/>
              <a:ext cx="1299183" cy="1299183"/>
            </a:xfrm>
            <a:prstGeom prst="rect">
              <a:avLst/>
            </a:prstGeom>
            <a:ln w="12700" cap="flat">
              <a:noFill/>
              <a:miter lim="400000"/>
            </a:ln>
            <a:effectLst/>
          </p:spPr>
        </p:pic>
        <p:pic>
          <p:nvPicPr>
            <p:cNvPr id="186" name="image28.png"/>
            <p:cNvPicPr/>
            <p:nvPr/>
          </p:nvPicPr>
          <p:blipFill>
            <a:blip r:embed="rId9">
              <a:extLst/>
            </a:blip>
            <a:stretch>
              <a:fillRect/>
            </a:stretch>
          </p:blipFill>
          <p:spPr>
            <a:xfrm>
              <a:off x="0" y="156264"/>
              <a:ext cx="365468" cy="412880"/>
            </a:xfrm>
            <a:prstGeom prst="rect">
              <a:avLst/>
            </a:prstGeom>
            <a:ln w="12700" cap="flat">
              <a:noFill/>
              <a:miter lim="400000"/>
            </a:ln>
            <a:effectLst/>
          </p:spPr>
        </p:pic>
      </p:grpSp>
      <p:grpSp>
        <p:nvGrpSpPr>
          <p:cNvPr id="191" name="Group 191"/>
          <p:cNvGrpSpPr/>
          <p:nvPr/>
        </p:nvGrpSpPr>
        <p:grpSpPr>
          <a:xfrm>
            <a:off x="3846657" y="3387823"/>
            <a:ext cx="1946531" cy="1414475"/>
            <a:chOff x="0" y="0"/>
            <a:chExt cx="1946530" cy="1414474"/>
          </a:xfrm>
        </p:grpSpPr>
        <p:sp>
          <p:nvSpPr>
            <p:cNvPr id="188" name="Shape 188"/>
            <p:cNvSpPr/>
            <p:nvPr/>
          </p:nvSpPr>
          <p:spPr>
            <a:xfrm>
              <a:off x="64390" y="1063953"/>
              <a:ext cx="1882141" cy="350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latin typeface="微软雅黑"/>
                  <a:ea typeface="微软雅黑"/>
                  <a:cs typeface="微软雅黑"/>
                  <a:sym typeface="微软雅黑"/>
                </a:defRPr>
              </a:lvl1pPr>
            </a:lstStyle>
            <a:p>
              <a:pPr lvl="0">
                <a:defRPr b="0" sz="1800"/>
              </a:pPr>
              <a:r>
                <a:rPr b="1" sz="2000"/>
                <a:t>高糖化血红蛋白</a:t>
              </a:r>
            </a:p>
          </p:txBody>
        </p:sp>
        <p:pic>
          <p:nvPicPr>
            <p:cNvPr id="189" name="image29.png"/>
            <p:cNvPicPr/>
            <p:nvPr/>
          </p:nvPicPr>
          <p:blipFill>
            <a:blip r:embed="rId10">
              <a:extLst/>
            </a:blip>
            <a:stretch>
              <a:fillRect/>
            </a:stretch>
          </p:blipFill>
          <p:spPr>
            <a:xfrm>
              <a:off x="0" y="0"/>
              <a:ext cx="372967" cy="439139"/>
            </a:xfrm>
            <a:prstGeom prst="rect">
              <a:avLst/>
            </a:prstGeom>
            <a:ln w="12700" cap="flat">
              <a:noFill/>
              <a:miter lim="400000"/>
            </a:ln>
            <a:effectLst/>
          </p:spPr>
        </p:pic>
        <p:pic>
          <p:nvPicPr>
            <p:cNvPr id="190" name="image30.png" descr="d:\program files (x86)\360se6\User Data\temp\t016708d7ccf690fff0.jpg"/>
            <p:cNvPicPr/>
            <p:nvPr/>
          </p:nvPicPr>
          <p:blipFill>
            <a:blip r:embed="rId11">
              <a:extLst/>
            </a:blip>
            <a:stretch>
              <a:fillRect/>
            </a:stretch>
          </p:blipFill>
          <p:spPr>
            <a:xfrm>
              <a:off x="283859" y="65780"/>
              <a:ext cx="1421220" cy="1065915"/>
            </a:xfrm>
            <a:prstGeom prst="rect">
              <a:avLst/>
            </a:prstGeom>
            <a:ln w="12700" cap="flat">
              <a:noFill/>
              <a:miter lim="400000"/>
            </a:ln>
            <a:effectLst/>
          </p:spPr>
        </p:pic>
      </p:grpSp>
      <p:sp>
        <p:nvSpPr>
          <p:cNvPr id="192" name="Shape 192"/>
          <p:cNvSpPr/>
          <p:nvPr/>
        </p:nvSpPr>
        <p:spPr>
          <a:xfrm>
            <a:off x="4127529" y="2040741"/>
            <a:ext cx="1236560" cy="1"/>
          </a:xfrm>
          <a:prstGeom prst="line">
            <a:avLst/>
          </a:prstGeom>
          <a:ln w="28575">
            <a:solidFill>
              <a:srgbClr val="BE4B48"/>
            </a:solidFill>
          </a:ln>
        </p:spPr>
        <p:txBody>
          <a:bodyPr lIns="0" tIns="0" rIns="0" bIns="0"/>
          <a:lstStyle/>
          <a:p>
            <a:pPr lvl="0" defTabSz="457200">
              <a:defRPr sz="1200">
                <a:latin typeface="+mj-lt"/>
                <a:ea typeface="+mj-ea"/>
                <a:cs typeface="+mj-cs"/>
                <a:sym typeface="Helvetica"/>
              </a:defRPr>
            </a:pP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title"/>
          </p:nvPr>
        </p:nvSpPr>
        <p:spPr>
          <a:xfrm>
            <a:off x="0" y="31371"/>
            <a:ext cx="9144000" cy="1052738"/>
          </a:xfrm>
          <a:prstGeom prst="rect">
            <a:avLst/>
          </a:prstGeom>
        </p:spPr>
        <p:txBody>
          <a:bodyPr/>
          <a:lstStyle/>
          <a:p>
            <a:pPr lvl="0">
              <a:defRPr b="0" sz="1800">
                <a:solidFill>
                  <a:srgbClr val="000000"/>
                </a:solidFill>
              </a:defRPr>
            </a:pPr>
            <a:r>
              <a:rPr b="1" sz="2800">
                <a:solidFill>
                  <a:srgbClr val="FFFFFF"/>
                </a:solidFill>
              </a:rPr>
              <a:t>“</a:t>
            </a:r>
            <a:r>
              <a:rPr b="1" sz="2800">
                <a:solidFill>
                  <a:srgbClr val="FFFFFF"/>
                </a:solidFill>
                <a:latin typeface="微软雅黑"/>
                <a:ea typeface="微软雅黑"/>
                <a:cs typeface="微软雅黑"/>
                <a:sym typeface="微软雅黑"/>
              </a:rPr>
              <a:t>坏</a:t>
            </a:r>
            <a:r>
              <a:rPr b="1" sz="2800">
                <a:solidFill>
                  <a:srgbClr val="FFFFFF"/>
                </a:solidFill>
              </a:rPr>
              <a:t>”</a:t>
            </a:r>
            <a:r>
              <a:rPr b="1" sz="2800">
                <a:solidFill>
                  <a:srgbClr val="FFFFFF"/>
                </a:solidFill>
                <a:latin typeface="微软雅黑"/>
                <a:ea typeface="微软雅黑"/>
                <a:cs typeface="微软雅黑"/>
                <a:sym typeface="微软雅黑"/>
              </a:rPr>
              <a:t>胆固醇是什么？</a:t>
            </a:r>
          </a:p>
        </p:txBody>
      </p:sp>
      <p:sp>
        <p:nvSpPr>
          <p:cNvPr id="195" name="Shape 195"/>
          <p:cNvSpPr/>
          <p:nvPr/>
        </p:nvSpPr>
        <p:spPr>
          <a:xfrm>
            <a:off x="231463" y="1422262"/>
            <a:ext cx="8760789" cy="1902437"/>
          </a:xfrm>
          <a:prstGeom prst="roundRect">
            <a:avLst>
              <a:gd name="adj" fmla="val 16667"/>
            </a:avLst>
          </a:prstGeom>
          <a:solidFill>
            <a:srgbClr val="FFFFFF"/>
          </a:solidFill>
          <a:ln w="25400">
            <a:solidFill>
              <a:srgbClr val="C0504D"/>
            </a:solidFill>
          </a:ln>
        </p:spPr>
        <p:txBody>
          <a:bodyPr lIns="0" tIns="0" rIns="0" bIns="0" anchor="ctr"/>
          <a:lstStyle/>
          <a:p>
            <a:pPr lvl="0" algn="ctr"/>
          </a:p>
        </p:txBody>
      </p:sp>
      <p:sp>
        <p:nvSpPr>
          <p:cNvPr id="196" name="Shape 196"/>
          <p:cNvSpPr/>
          <p:nvPr>
            <p:ph type="body" idx="1"/>
          </p:nvPr>
        </p:nvSpPr>
        <p:spPr>
          <a:xfrm>
            <a:off x="395535" y="1524498"/>
            <a:ext cx="8524710" cy="2120527"/>
          </a:xfrm>
          <a:prstGeom prst="rect">
            <a:avLst/>
          </a:prstGeom>
        </p:spPr>
        <p:txBody>
          <a:bodyPr/>
          <a:lstStyle/>
          <a:p>
            <a:pPr lvl="0" marL="0" indent="0">
              <a:lnSpc>
                <a:spcPct val="130000"/>
              </a:lnSpc>
              <a:buSzTx/>
              <a:buNone/>
              <a:defRPr b="0" sz="1800"/>
            </a:pPr>
            <a:r>
              <a:rPr b="1" sz="2800">
                <a:solidFill>
                  <a:srgbClr val="C00000"/>
                </a:solidFill>
              </a:rPr>
              <a:t>“坏”胆固醇</a:t>
            </a:r>
            <a:r>
              <a:rPr sz="2000"/>
              <a:t>即低密度脂蛋白胆固醇（</a:t>
            </a:r>
            <a:r>
              <a:rPr sz="2000"/>
              <a:t>LDL-C</a:t>
            </a:r>
            <a:r>
              <a:rPr sz="2000"/>
              <a:t>），</a:t>
            </a:r>
            <a:r>
              <a:rPr sz="2000"/>
              <a:t>LDL-C</a:t>
            </a:r>
            <a:r>
              <a:rPr sz="2000"/>
              <a:t>过多时会钻入血管动脉壁，沉积成</a:t>
            </a:r>
            <a:r>
              <a:rPr b="1" sz="2800">
                <a:solidFill>
                  <a:srgbClr val="C00000"/>
                </a:solidFill>
              </a:rPr>
              <a:t>动脉粥样硬化斑块</a:t>
            </a:r>
            <a:r>
              <a:rPr sz="2000"/>
              <a:t>，斑块使血管变得狭窄或堵塞，进而导致心血管疾病</a:t>
            </a:r>
          </a:p>
        </p:txBody>
      </p:sp>
      <p:sp>
        <p:nvSpPr>
          <p:cNvPr id="197" name="Shape 197"/>
          <p:cNvSpPr/>
          <p:nvPr/>
        </p:nvSpPr>
        <p:spPr>
          <a:xfrm>
            <a:off x="82684" y="3845524"/>
            <a:ext cx="1628141"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b="1" sz="2400"/>
              <a:t>“</a:t>
            </a:r>
            <a:r>
              <a:rPr b="1" sz="2400">
                <a:latin typeface="微软雅黑"/>
                <a:ea typeface="微软雅黑"/>
                <a:cs typeface="微软雅黑"/>
                <a:sym typeface="微软雅黑"/>
              </a:rPr>
              <a:t>坏</a:t>
            </a:r>
            <a:r>
              <a:rPr b="1" sz="2400"/>
              <a:t>”</a:t>
            </a:r>
            <a:r>
              <a:rPr b="1" sz="2400">
                <a:latin typeface="微软雅黑"/>
                <a:ea typeface="微软雅黑"/>
                <a:cs typeface="微软雅黑"/>
                <a:sym typeface="微软雅黑"/>
              </a:rPr>
              <a:t>胆固醇</a:t>
            </a:r>
          </a:p>
        </p:txBody>
      </p:sp>
      <p:sp>
        <p:nvSpPr>
          <p:cNvPr id="198" name="Shape 198"/>
          <p:cNvSpPr/>
          <p:nvPr/>
        </p:nvSpPr>
        <p:spPr>
          <a:xfrm>
            <a:off x="2580164" y="3848575"/>
            <a:ext cx="1323341" cy="3997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微软雅黑"/>
                <a:ea typeface="微软雅黑"/>
                <a:cs typeface="微软雅黑"/>
                <a:sym typeface="微软雅黑"/>
              </a:defRPr>
            </a:lvl1pPr>
          </a:lstStyle>
          <a:p>
            <a:pPr lvl="0">
              <a:defRPr b="0" sz="1800"/>
            </a:pPr>
            <a:r>
              <a:rPr b="1" sz="2400"/>
              <a:t>斑块形成</a:t>
            </a:r>
          </a:p>
        </p:txBody>
      </p:sp>
      <p:grpSp>
        <p:nvGrpSpPr>
          <p:cNvPr id="201" name="Group 201" descr="d:\program files (x86)\360se6\User Data\temp\AtheroscleroticProcess.gif"/>
          <p:cNvGrpSpPr/>
          <p:nvPr/>
        </p:nvGrpSpPr>
        <p:grpSpPr>
          <a:xfrm>
            <a:off x="555958" y="4535947"/>
            <a:ext cx="5024155" cy="1684122"/>
            <a:chOff x="0" y="0"/>
            <a:chExt cx="5024153" cy="1684120"/>
          </a:xfrm>
        </p:grpSpPr>
        <p:sp>
          <p:nvSpPr>
            <p:cNvPr id="199" name="Shape 199"/>
            <p:cNvSpPr/>
            <p:nvPr/>
          </p:nvSpPr>
          <p:spPr>
            <a:xfrm>
              <a:off x="0" y="0"/>
              <a:ext cx="5024154" cy="1684121"/>
            </a:xfrm>
            <a:prstGeom prst="rect">
              <a:avLst/>
            </a:prstGeom>
            <a:solidFill>
              <a:srgbClr val="EDEDED"/>
            </a:solidFill>
            <a:ln w="12700" cap="flat">
              <a:noFill/>
              <a:miter lim="400000"/>
            </a:ln>
            <a:effectLst/>
          </p:spPr>
          <p:txBody>
            <a:bodyPr wrap="square" lIns="0" tIns="0" rIns="0" bIns="0" numCol="1" anchor="ctr">
              <a:noAutofit/>
            </a:bodyPr>
            <a:lstStyle/>
            <a:p>
              <a:pPr lvl="0"/>
            </a:p>
          </p:txBody>
        </p:sp>
        <p:pic>
          <p:nvPicPr>
            <p:cNvPr id="200" name="image31.gif"/>
            <p:cNvPicPr/>
            <p:nvPr/>
          </p:nvPicPr>
          <p:blipFill>
            <a:blip r:embed="rId2">
              <a:extLst/>
            </a:blip>
            <a:srcRect l="31626" t="0" r="0" b="13050"/>
            <a:stretch>
              <a:fillRect/>
            </a:stretch>
          </p:blipFill>
          <p:spPr>
            <a:xfrm>
              <a:off x="0" y="0"/>
              <a:ext cx="5024153" cy="1684121"/>
            </a:xfrm>
            <a:prstGeom prst="rect">
              <a:avLst/>
            </a:prstGeom>
            <a:ln w="12700" cap="flat">
              <a:noFill/>
              <a:miter lim="400000"/>
            </a:ln>
            <a:effectLst/>
          </p:spPr>
        </p:pic>
      </p:grpSp>
      <p:sp>
        <p:nvSpPr>
          <p:cNvPr id="202" name="Shape 202"/>
          <p:cNvSpPr/>
          <p:nvPr/>
        </p:nvSpPr>
        <p:spPr>
          <a:xfrm>
            <a:off x="1098347" y="4307189"/>
            <a:ext cx="354537" cy="1070819"/>
          </a:xfrm>
          <a:prstGeom prst="line">
            <a:avLst/>
          </a:prstGeom>
          <a:ln>
            <a:solidFill/>
          </a:ln>
        </p:spPr>
        <p:txBody>
          <a:bodyPr lIns="0" tIns="0" rIns="0" bIns="0"/>
          <a:lstStyle/>
          <a:p>
            <a:pPr lvl="0" defTabSz="457200">
              <a:defRPr sz="1200">
                <a:latin typeface="+mj-lt"/>
                <a:ea typeface="+mj-ea"/>
                <a:cs typeface="+mj-cs"/>
                <a:sym typeface="Helvetica"/>
              </a:defRPr>
            </a:pPr>
          </a:p>
        </p:txBody>
      </p:sp>
      <p:sp>
        <p:nvSpPr>
          <p:cNvPr id="203" name="Shape 203"/>
          <p:cNvSpPr/>
          <p:nvPr/>
        </p:nvSpPr>
        <p:spPr>
          <a:xfrm>
            <a:off x="3346334" y="4266698"/>
            <a:ext cx="71614" cy="1087970"/>
          </a:xfrm>
          <a:prstGeom prst="line">
            <a:avLst/>
          </a:prstGeom>
          <a:ln>
            <a:solidFill/>
          </a:ln>
        </p:spPr>
        <p:txBody>
          <a:bodyPr lIns="0" tIns="0" rIns="0" bIns="0"/>
          <a:lstStyle/>
          <a:p>
            <a:pPr lvl="0" defTabSz="457200">
              <a:defRPr sz="1200">
                <a:latin typeface="+mj-lt"/>
                <a:ea typeface="+mj-ea"/>
                <a:cs typeface="+mj-cs"/>
                <a:sym typeface="Helvetica"/>
              </a:defRPr>
            </a:pPr>
          </a:p>
        </p:txBody>
      </p:sp>
      <p:sp>
        <p:nvSpPr>
          <p:cNvPr id="204" name="Shape 204"/>
          <p:cNvSpPr/>
          <p:nvPr/>
        </p:nvSpPr>
        <p:spPr>
          <a:xfrm>
            <a:off x="4452372" y="3877116"/>
            <a:ext cx="1323341" cy="3997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微软雅黑"/>
                <a:ea typeface="微软雅黑"/>
                <a:cs typeface="微软雅黑"/>
                <a:sym typeface="微软雅黑"/>
              </a:defRPr>
            </a:lvl1pPr>
          </a:lstStyle>
          <a:p>
            <a:pPr lvl="0">
              <a:defRPr b="0" sz="1800"/>
            </a:pPr>
            <a:r>
              <a:rPr b="1" sz="2400"/>
              <a:t>斑块破裂</a:t>
            </a:r>
          </a:p>
        </p:txBody>
      </p:sp>
      <p:sp>
        <p:nvSpPr>
          <p:cNvPr id="205" name="Shape 205"/>
          <p:cNvSpPr/>
          <p:nvPr/>
        </p:nvSpPr>
        <p:spPr>
          <a:xfrm flipH="1">
            <a:off x="4916034" y="4338782"/>
            <a:ext cx="304039" cy="674182"/>
          </a:xfrm>
          <a:prstGeom prst="line">
            <a:avLst/>
          </a:prstGeom>
          <a:ln>
            <a:solidFill/>
          </a:ln>
        </p:spPr>
        <p:txBody>
          <a:bodyPr lIns="0" tIns="0" rIns="0" bIns="0"/>
          <a:lstStyle/>
          <a:p>
            <a:pPr lvl="0" defTabSz="457200">
              <a:defRPr sz="1200">
                <a:latin typeface="+mj-lt"/>
                <a:ea typeface="+mj-ea"/>
                <a:cs typeface="+mj-cs"/>
                <a:sym typeface="Helvetica"/>
              </a:defRPr>
            </a:pPr>
          </a:p>
        </p:txBody>
      </p:sp>
      <p:grpSp>
        <p:nvGrpSpPr>
          <p:cNvPr id="209" name="Group 209"/>
          <p:cNvGrpSpPr/>
          <p:nvPr/>
        </p:nvGrpSpPr>
        <p:grpSpPr>
          <a:xfrm>
            <a:off x="6089501" y="5012963"/>
            <a:ext cx="428629" cy="580734"/>
            <a:chOff x="0" y="0"/>
            <a:chExt cx="428628" cy="580733"/>
          </a:xfrm>
        </p:grpSpPr>
        <p:sp>
          <p:nvSpPr>
            <p:cNvPr id="206" name="Shape 206"/>
            <p:cNvSpPr/>
            <p:nvPr/>
          </p:nvSpPr>
          <p:spPr>
            <a:xfrm>
              <a:off x="66973" y="0"/>
              <a:ext cx="361656" cy="58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00" y="0"/>
                  </a:moveTo>
                  <a:lnTo>
                    <a:pt x="15200" y="5400"/>
                  </a:lnTo>
                  <a:lnTo>
                    <a:pt x="0" y="5400"/>
                  </a:lnTo>
                  <a:lnTo>
                    <a:pt x="0" y="16200"/>
                  </a:lnTo>
                  <a:lnTo>
                    <a:pt x="15200" y="16200"/>
                  </a:lnTo>
                  <a:lnTo>
                    <a:pt x="15200" y="21600"/>
                  </a:lnTo>
                  <a:lnTo>
                    <a:pt x="21600" y="10800"/>
                  </a:lnTo>
                  <a:close/>
                </a:path>
              </a:pathLst>
            </a:cu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sp>
          <p:nvSpPr>
            <p:cNvPr id="207" name="Shape 207"/>
            <p:cNvSpPr/>
            <p:nvPr/>
          </p:nvSpPr>
          <p:spPr>
            <a:xfrm>
              <a:off x="26789" y="145183"/>
              <a:ext cx="26790" cy="290368"/>
            </a:xfrm>
            <a:prstGeom prst="rect">
              <a:avLst/>
            </a:pr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sp>
          <p:nvSpPr>
            <p:cNvPr id="208" name="Shape 208"/>
            <p:cNvSpPr/>
            <p:nvPr/>
          </p:nvSpPr>
          <p:spPr>
            <a:xfrm>
              <a:off x="-1" y="145183"/>
              <a:ext cx="13396" cy="290368"/>
            </a:xfrm>
            <a:prstGeom prst="rect">
              <a:avLst/>
            </a:pr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grpSp>
      <p:grpSp>
        <p:nvGrpSpPr>
          <p:cNvPr id="213" name="Group 213"/>
          <p:cNvGrpSpPr/>
          <p:nvPr/>
        </p:nvGrpSpPr>
        <p:grpSpPr>
          <a:xfrm>
            <a:off x="2104475" y="3789040"/>
            <a:ext cx="428630" cy="580735"/>
            <a:chOff x="0" y="0"/>
            <a:chExt cx="428628" cy="580733"/>
          </a:xfrm>
        </p:grpSpPr>
        <p:sp>
          <p:nvSpPr>
            <p:cNvPr id="210" name="Shape 210"/>
            <p:cNvSpPr/>
            <p:nvPr/>
          </p:nvSpPr>
          <p:spPr>
            <a:xfrm>
              <a:off x="66973" y="0"/>
              <a:ext cx="361656" cy="58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00" y="0"/>
                  </a:moveTo>
                  <a:lnTo>
                    <a:pt x="15200" y="5400"/>
                  </a:lnTo>
                  <a:lnTo>
                    <a:pt x="0" y="5400"/>
                  </a:lnTo>
                  <a:lnTo>
                    <a:pt x="0" y="16200"/>
                  </a:lnTo>
                  <a:lnTo>
                    <a:pt x="15200" y="16200"/>
                  </a:lnTo>
                  <a:lnTo>
                    <a:pt x="15200" y="21600"/>
                  </a:lnTo>
                  <a:lnTo>
                    <a:pt x="21600" y="10800"/>
                  </a:lnTo>
                  <a:close/>
                </a:path>
              </a:pathLst>
            </a:cu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sp>
          <p:nvSpPr>
            <p:cNvPr id="211" name="Shape 211"/>
            <p:cNvSpPr/>
            <p:nvPr/>
          </p:nvSpPr>
          <p:spPr>
            <a:xfrm>
              <a:off x="26789" y="145183"/>
              <a:ext cx="26790" cy="290368"/>
            </a:xfrm>
            <a:prstGeom prst="rect">
              <a:avLst/>
            </a:pr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sp>
          <p:nvSpPr>
            <p:cNvPr id="212" name="Shape 212"/>
            <p:cNvSpPr/>
            <p:nvPr/>
          </p:nvSpPr>
          <p:spPr>
            <a:xfrm>
              <a:off x="-1" y="145183"/>
              <a:ext cx="13396" cy="290368"/>
            </a:xfrm>
            <a:prstGeom prst="rect">
              <a:avLst/>
            </a:pr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grpSp>
      <p:grpSp>
        <p:nvGrpSpPr>
          <p:cNvPr id="217" name="Group 217"/>
          <p:cNvGrpSpPr/>
          <p:nvPr/>
        </p:nvGrpSpPr>
        <p:grpSpPr>
          <a:xfrm>
            <a:off x="3995935" y="3817582"/>
            <a:ext cx="428629" cy="580735"/>
            <a:chOff x="0" y="0"/>
            <a:chExt cx="428628" cy="580733"/>
          </a:xfrm>
        </p:grpSpPr>
        <p:sp>
          <p:nvSpPr>
            <p:cNvPr id="214" name="Shape 214"/>
            <p:cNvSpPr/>
            <p:nvPr/>
          </p:nvSpPr>
          <p:spPr>
            <a:xfrm>
              <a:off x="66973" y="0"/>
              <a:ext cx="361656" cy="58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00" y="0"/>
                  </a:moveTo>
                  <a:lnTo>
                    <a:pt x="15200" y="5400"/>
                  </a:lnTo>
                  <a:lnTo>
                    <a:pt x="0" y="5400"/>
                  </a:lnTo>
                  <a:lnTo>
                    <a:pt x="0" y="16200"/>
                  </a:lnTo>
                  <a:lnTo>
                    <a:pt x="15200" y="16200"/>
                  </a:lnTo>
                  <a:lnTo>
                    <a:pt x="15200" y="21600"/>
                  </a:lnTo>
                  <a:lnTo>
                    <a:pt x="21600" y="10800"/>
                  </a:lnTo>
                  <a:close/>
                </a:path>
              </a:pathLst>
            </a:cu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sp>
          <p:nvSpPr>
            <p:cNvPr id="215" name="Shape 215"/>
            <p:cNvSpPr/>
            <p:nvPr/>
          </p:nvSpPr>
          <p:spPr>
            <a:xfrm>
              <a:off x="26789" y="145183"/>
              <a:ext cx="26790" cy="290368"/>
            </a:xfrm>
            <a:prstGeom prst="rect">
              <a:avLst/>
            </a:pr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sp>
          <p:nvSpPr>
            <p:cNvPr id="216" name="Shape 216"/>
            <p:cNvSpPr/>
            <p:nvPr/>
          </p:nvSpPr>
          <p:spPr>
            <a:xfrm>
              <a:off x="-1" y="145183"/>
              <a:ext cx="13396" cy="290368"/>
            </a:xfrm>
            <a:prstGeom prst="rect">
              <a:avLst/>
            </a:pr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grpSp>
      <p:grpSp>
        <p:nvGrpSpPr>
          <p:cNvPr id="221" name="Group 221"/>
          <p:cNvGrpSpPr/>
          <p:nvPr/>
        </p:nvGrpSpPr>
        <p:grpSpPr>
          <a:xfrm>
            <a:off x="5947791" y="3789040"/>
            <a:ext cx="784652" cy="580735"/>
            <a:chOff x="0" y="0"/>
            <a:chExt cx="784651" cy="580733"/>
          </a:xfrm>
        </p:grpSpPr>
        <p:sp>
          <p:nvSpPr>
            <p:cNvPr id="218" name="Shape 218"/>
            <p:cNvSpPr/>
            <p:nvPr/>
          </p:nvSpPr>
          <p:spPr>
            <a:xfrm>
              <a:off x="122601" y="0"/>
              <a:ext cx="662051" cy="58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00" y="0"/>
                  </a:moveTo>
                  <a:lnTo>
                    <a:pt x="15200" y="5400"/>
                  </a:lnTo>
                  <a:lnTo>
                    <a:pt x="0" y="5400"/>
                  </a:lnTo>
                  <a:lnTo>
                    <a:pt x="0" y="16200"/>
                  </a:lnTo>
                  <a:lnTo>
                    <a:pt x="15200" y="16200"/>
                  </a:lnTo>
                  <a:lnTo>
                    <a:pt x="15200" y="21600"/>
                  </a:lnTo>
                  <a:lnTo>
                    <a:pt x="21600" y="10800"/>
                  </a:lnTo>
                  <a:close/>
                </a:path>
              </a:pathLst>
            </a:cu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sp>
          <p:nvSpPr>
            <p:cNvPr id="219" name="Shape 219"/>
            <p:cNvSpPr/>
            <p:nvPr/>
          </p:nvSpPr>
          <p:spPr>
            <a:xfrm>
              <a:off x="49040" y="145183"/>
              <a:ext cx="49042" cy="290368"/>
            </a:xfrm>
            <a:prstGeom prst="rect">
              <a:avLst/>
            </a:pr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sp>
          <p:nvSpPr>
            <p:cNvPr id="220" name="Shape 220"/>
            <p:cNvSpPr/>
            <p:nvPr/>
          </p:nvSpPr>
          <p:spPr>
            <a:xfrm>
              <a:off x="-1" y="145183"/>
              <a:ext cx="24522" cy="290368"/>
            </a:xfrm>
            <a:prstGeom prst="rect">
              <a:avLst/>
            </a:pr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grpSp>
      <p:sp>
        <p:nvSpPr>
          <p:cNvPr id="222" name="Shape 222"/>
          <p:cNvSpPr/>
          <p:nvPr/>
        </p:nvSpPr>
        <p:spPr>
          <a:xfrm>
            <a:off x="6804248" y="3911641"/>
            <a:ext cx="1628141" cy="3997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微软雅黑"/>
                <a:ea typeface="微软雅黑"/>
                <a:cs typeface="微软雅黑"/>
                <a:sym typeface="微软雅黑"/>
              </a:defRPr>
            </a:lvl1pPr>
          </a:lstStyle>
          <a:p>
            <a:pPr lvl="0">
              <a:defRPr b="0" sz="1800"/>
            </a:pPr>
            <a:r>
              <a:rPr b="1" sz="2400"/>
              <a:t>心血管疾病</a:t>
            </a:r>
          </a:p>
        </p:txBody>
      </p:sp>
      <p:pic>
        <p:nvPicPr>
          <p:cNvPr id="223" name="image6.jpg" descr="E:\辉瑞\立普妥\2012年度项目\SPC卒中专病门诊项目--D02-PFZ-LPT-D-201204-008\设计\手绘图片\p05.jpg"/>
          <p:cNvPicPr/>
          <p:nvPr/>
        </p:nvPicPr>
        <p:blipFill>
          <a:blip r:embed="rId3">
            <a:extLst/>
          </a:blip>
          <a:srcRect l="3920" t="34189" r="3920" b="34189"/>
          <a:stretch>
            <a:fillRect/>
          </a:stretch>
        </p:blipFill>
        <p:spPr>
          <a:xfrm>
            <a:off x="6588224" y="4931845"/>
            <a:ext cx="2177652" cy="742971"/>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nvSpPr>
        <p:spPr>
          <a:xfrm>
            <a:off x="635283" y="1353735"/>
            <a:ext cx="8000394" cy="3144885"/>
          </a:xfrm>
          <a:prstGeom prst="roundRect">
            <a:avLst>
              <a:gd name="adj" fmla="val 16667"/>
            </a:avLst>
          </a:prstGeom>
          <a:solidFill>
            <a:srgbClr val="FFFFFF"/>
          </a:solidFill>
          <a:ln w="25400">
            <a:solidFill>
              <a:srgbClr val="4BACC6"/>
            </a:solidFill>
          </a:ln>
        </p:spPr>
        <p:txBody>
          <a:bodyPr lIns="0" tIns="0" rIns="0" bIns="0" anchor="ctr"/>
          <a:lstStyle/>
          <a:p>
            <a:pPr lvl="0" algn="ctr"/>
          </a:p>
        </p:txBody>
      </p:sp>
      <p:sp>
        <p:nvSpPr>
          <p:cNvPr id="226" name="Shape 226"/>
          <p:cNvSpPr/>
          <p:nvPr>
            <p:ph type="title"/>
          </p:nvPr>
        </p:nvSpPr>
        <p:spPr>
          <a:xfrm>
            <a:off x="0" y="31371"/>
            <a:ext cx="9144000"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在糖尿病患者中，</a:t>
            </a:r>
            <a:r>
              <a:rPr b="1" sz="2800">
                <a:solidFill>
                  <a:srgbClr val="FFFFFF"/>
                </a:solidFill>
              </a:rPr>
              <a:t>“</a:t>
            </a:r>
            <a:r>
              <a:rPr b="1" sz="2800">
                <a:solidFill>
                  <a:srgbClr val="FFFFFF"/>
                </a:solidFill>
                <a:latin typeface="微软雅黑"/>
                <a:ea typeface="微软雅黑"/>
                <a:cs typeface="微软雅黑"/>
                <a:sym typeface="微软雅黑"/>
              </a:rPr>
              <a:t>坏</a:t>
            </a:r>
            <a:r>
              <a:rPr b="1" sz="2800">
                <a:solidFill>
                  <a:srgbClr val="FFFFFF"/>
                </a:solidFill>
              </a:rPr>
              <a:t>”</a:t>
            </a:r>
            <a:r>
              <a:rPr b="1" sz="2800">
                <a:solidFill>
                  <a:srgbClr val="FFFFFF"/>
                </a:solidFill>
                <a:latin typeface="微软雅黑"/>
                <a:ea typeface="微软雅黑"/>
                <a:cs typeface="微软雅黑"/>
                <a:sym typeface="微软雅黑"/>
              </a:rPr>
              <a:t>胆固醇升高的比例很大</a:t>
            </a:r>
          </a:p>
        </p:txBody>
      </p:sp>
      <p:sp>
        <p:nvSpPr>
          <p:cNvPr id="227" name="Shape 227"/>
          <p:cNvSpPr/>
          <p:nvPr/>
        </p:nvSpPr>
        <p:spPr>
          <a:xfrm>
            <a:off x="467545" y="1820747"/>
            <a:ext cx="813863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spcBef>
                <a:spcPts val="1200"/>
              </a:spcBef>
            </a:pPr>
            <a:r>
              <a:rPr b="1" sz="2400">
                <a:solidFill>
                  <a:srgbClr val="C00000"/>
                </a:solidFill>
                <a:latin typeface="微软雅黑"/>
                <a:ea typeface="微软雅黑"/>
                <a:cs typeface="微软雅黑"/>
                <a:sym typeface="微软雅黑"/>
              </a:rPr>
              <a:t>我国每</a:t>
            </a:r>
            <a:r>
              <a:rPr b="1" sz="2400">
                <a:solidFill>
                  <a:srgbClr val="C00000"/>
                </a:solidFill>
                <a:latin typeface="微软雅黑"/>
                <a:ea typeface="微软雅黑"/>
                <a:cs typeface="微软雅黑"/>
                <a:sym typeface="微软雅黑"/>
              </a:rPr>
              <a:t>100</a:t>
            </a:r>
            <a:r>
              <a:rPr b="1" sz="2400">
                <a:solidFill>
                  <a:srgbClr val="C00000"/>
                </a:solidFill>
                <a:latin typeface="微软雅黑"/>
                <a:ea typeface="微软雅黑"/>
                <a:cs typeface="微软雅黑"/>
                <a:sym typeface="微软雅黑"/>
              </a:rPr>
              <a:t>位</a:t>
            </a:r>
            <a:r>
              <a:rPr b="1" sz="2400">
                <a:solidFill>
                  <a:srgbClr val="C00000"/>
                </a:solidFill>
                <a:latin typeface="微软雅黑"/>
                <a:ea typeface="微软雅黑"/>
                <a:cs typeface="微软雅黑"/>
                <a:sym typeface="微软雅黑"/>
              </a:rPr>
              <a:t>2</a:t>
            </a:r>
            <a:r>
              <a:rPr b="1" sz="2400">
                <a:solidFill>
                  <a:srgbClr val="C00000"/>
                </a:solidFill>
                <a:latin typeface="微软雅黑"/>
                <a:ea typeface="微软雅黑"/>
                <a:cs typeface="微软雅黑"/>
                <a:sym typeface="微软雅黑"/>
              </a:rPr>
              <a:t>型糖尿病患者中就有</a:t>
            </a:r>
            <a:r>
              <a:rPr b="1" sz="2400">
                <a:solidFill>
                  <a:srgbClr val="C00000"/>
                </a:solidFill>
                <a:latin typeface="微软雅黑"/>
                <a:ea typeface="微软雅黑"/>
                <a:cs typeface="微软雅黑"/>
                <a:sym typeface="微软雅黑"/>
              </a:rPr>
              <a:t>78.7</a:t>
            </a:r>
            <a:r>
              <a:rPr b="1" sz="2400">
                <a:solidFill>
                  <a:srgbClr val="C00000"/>
                </a:solidFill>
                <a:latin typeface="微软雅黑"/>
                <a:ea typeface="微软雅黑"/>
                <a:cs typeface="微软雅黑"/>
                <a:sym typeface="微软雅黑"/>
              </a:rPr>
              <a:t>位</a:t>
            </a:r>
            <a:r>
              <a:rPr b="1" sz="2400">
                <a:latin typeface="微软雅黑"/>
                <a:ea typeface="微软雅黑"/>
                <a:cs typeface="微软雅黑"/>
                <a:sym typeface="微软雅黑"/>
              </a:rPr>
              <a:t>患有血脂异常</a:t>
            </a:r>
          </a:p>
        </p:txBody>
      </p:sp>
      <p:pic>
        <p:nvPicPr>
          <p:cNvPr id="228" name="image32.png" descr="卡通医生矢量图大图 点击还原"/>
          <p:cNvPicPr/>
          <p:nvPr/>
        </p:nvPicPr>
        <p:blipFill>
          <a:blip r:embed="rId2">
            <a:extLst/>
          </a:blip>
          <a:srcRect l="0" t="34361" r="75097" b="22596"/>
          <a:stretch>
            <a:fillRect/>
          </a:stretch>
        </p:blipFill>
        <p:spPr>
          <a:xfrm>
            <a:off x="314750" y="4548697"/>
            <a:ext cx="1398721" cy="1645555"/>
          </a:xfrm>
          <a:prstGeom prst="rect">
            <a:avLst/>
          </a:prstGeom>
          <a:ln w="12700">
            <a:miter lim="400000"/>
          </a:ln>
        </p:spPr>
      </p:pic>
      <p:pic>
        <p:nvPicPr>
          <p:cNvPr id="229" name="image33.png" descr="d:\program files (x86)\360se6\User Data\temp\sy_44646687978.jpg"/>
          <p:cNvPicPr/>
          <p:nvPr/>
        </p:nvPicPr>
        <p:blipFill>
          <a:blip r:embed="rId3">
            <a:extLst/>
          </a:blip>
          <a:srcRect l="0" t="0" r="0" b="9355"/>
          <a:stretch>
            <a:fillRect/>
          </a:stretch>
        </p:blipFill>
        <p:spPr>
          <a:xfrm>
            <a:off x="731954" y="2646843"/>
            <a:ext cx="1963035" cy="1640381"/>
          </a:xfrm>
          <a:prstGeom prst="rect">
            <a:avLst/>
          </a:prstGeom>
          <a:ln w="12700">
            <a:miter lim="400000"/>
          </a:ln>
        </p:spPr>
      </p:pic>
      <p:grpSp>
        <p:nvGrpSpPr>
          <p:cNvPr id="241" name="Group 241"/>
          <p:cNvGrpSpPr/>
          <p:nvPr/>
        </p:nvGrpSpPr>
        <p:grpSpPr>
          <a:xfrm>
            <a:off x="2988872" y="2667998"/>
            <a:ext cx="5021011" cy="1170609"/>
            <a:chOff x="0" y="0"/>
            <a:chExt cx="5021010" cy="1170607"/>
          </a:xfrm>
        </p:grpSpPr>
        <p:pic>
          <p:nvPicPr>
            <p:cNvPr id="230" name="image7.png"/>
            <p:cNvPicPr/>
            <p:nvPr/>
          </p:nvPicPr>
          <p:blipFill>
            <a:blip r:embed="rId4">
              <a:extLst/>
            </a:blip>
            <a:srcRect l="45078" t="55452" r="47859" b="0"/>
            <a:stretch>
              <a:fillRect/>
            </a:stretch>
          </p:blipFill>
          <p:spPr>
            <a:xfrm>
              <a:off x="2495241" y="29454"/>
              <a:ext cx="514003" cy="1126406"/>
            </a:xfrm>
            <a:prstGeom prst="rect">
              <a:avLst/>
            </a:prstGeom>
            <a:ln w="12700" cap="flat">
              <a:noFill/>
              <a:miter lim="400000"/>
            </a:ln>
            <a:effectLst/>
          </p:spPr>
        </p:pic>
        <p:pic>
          <p:nvPicPr>
            <p:cNvPr id="231" name="image7.jpeg"/>
            <p:cNvPicPr/>
            <p:nvPr/>
          </p:nvPicPr>
          <p:blipFill>
            <a:blip r:embed="rId5">
              <a:extLst/>
            </a:blip>
            <a:srcRect l="44534" t="55452" r="47788" b="0"/>
            <a:stretch>
              <a:fillRect/>
            </a:stretch>
          </p:blipFill>
          <p:spPr>
            <a:xfrm>
              <a:off x="435990" y="34900"/>
              <a:ext cx="558801" cy="1126406"/>
            </a:xfrm>
            <a:prstGeom prst="rect">
              <a:avLst/>
            </a:prstGeom>
            <a:ln w="12700" cap="flat">
              <a:noFill/>
              <a:miter lim="400000"/>
            </a:ln>
            <a:effectLst/>
          </p:spPr>
        </p:pic>
        <p:pic>
          <p:nvPicPr>
            <p:cNvPr id="232" name="image34.png"/>
            <p:cNvPicPr/>
            <p:nvPr/>
          </p:nvPicPr>
          <p:blipFill>
            <a:blip r:embed="rId6">
              <a:extLst/>
            </a:blip>
            <a:stretch>
              <a:fillRect/>
            </a:stretch>
          </p:blipFill>
          <p:spPr>
            <a:xfrm>
              <a:off x="383183" y="313468"/>
              <a:ext cx="142876" cy="523876"/>
            </a:xfrm>
            <a:prstGeom prst="rect">
              <a:avLst/>
            </a:prstGeom>
            <a:ln w="12700" cap="flat">
              <a:noFill/>
              <a:miter lim="400000"/>
            </a:ln>
            <a:effectLst/>
          </p:spPr>
        </p:pic>
        <p:pic>
          <p:nvPicPr>
            <p:cNvPr id="233" name="image7.tif"/>
            <p:cNvPicPr/>
            <p:nvPr/>
          </p:nvPicPr>
          <p:blipFill>
            <a:blip r:embed="rId4">
              <a:extLst/>
            </a:blip>
            <a:srcRect l="45078" t="55452" r="47859" b="0"/>
            <a:stretch>
              <a:fillRect/>
            </a:stretch>
          </p:blipFill>
          <p:spPr>
            <a:xfrm>
              <a:off x="2015013" y="20285"/>
              <a:ext cx="514003" cy="1126406"/>
            </a:xfrm>
            <a:prstGeom prst="rect">
              <a:avLst/>
            </a:prstGeom>
            <a:ln w="12700" cap="flat">
              <a:noFill/>
              <a:miter lim="400000"/>
            </a:ln>
            <a:effectLst/>
          </p:spPr>
        </p:pic>
        <p:pic>
          <p:nvPicPr>
            <p:cNvPr id="234" name="image7.tif"/>
            <p:cNvPicPr/>
            <p:nvPr/>
          </p:nvPicPr>
          <p:blipFill>
            <a:blip r:embed="rId4">
              <a:extLst/>
            </a:blip>
            <a:srcRect l="45078" t="55452" r="47859" b="0"/>
            <a:stretch>
              <a:fillRect/>
            </a:stretch>
          </p:blipFill>
          <p:spPr>
            <a:xfrm>
              <a:off x="1483235" y="27540"/>
              <a:ext cx="514003" cy="1126406"/>
            </a:xfrm>
            <a:prstGeom prst="rect">
              <a:avLst/>
            </a:prstGeom>
            <a:ln w="12700" cap="flat">
              <a:noFill/>
              <a:miter lim="400000"/>
            </a:ln>
            <a:effectLst/>
          </p:spPr>
        </p:pic>
        <p:pic>
          <p:nvPicPr>
            <p:cNvPr id="235" name="image7.tif"/>
            <p:cNvPicPr/>
            <p:nvPr/>
          </p:nvPicPr>
          <p:blipFill>
            <a:blip r:embed="rId4">
              <a:extLst/>
            </a:blip>
            <a:srcRect l="45078" t="55452" r="47859" b="0"/>
            <a:stretch>
              <a:fillRect/>
            </a:stretch>
          </p:blipFill>
          <p:spPr>
            <a:xfrm>
              <a:off x="994790" y="42287"/>
              <a:ext cx="514003" cy="1126406"/>
            </a:xfrm>
            <a:prstGeom prst="rect">
              <a:avLst/>
            </a:prstGeom>
            <a:ln w="12700" cap="flat">
              <a:noFill/>
              <a:miter lim="400000"/>
            </a:ln>
            <a:effectLst/>
          </p:spPr>
        </p:pic>
        <p:pic>
          <p:nvPicPr>
            <p:cNvPr id="236" name="image7.jpeg"/>
            <p:cNvPicPr/>
            <p:nvPr/>
          </p:nvPicPr>
          <p:blipFill>
            <a:blip r:embed="rId5">
              <a:extLst/>
            </a:blip>
            <a:srcRect l="45257" t="55452" r="47787" b="0"/>
            <a:stretch>
              <a:fillRect/>
            </a:stretch>
          </p:blipFill>
          <p:spPr>
            <a:xfrm>
              <a:off x="0" y="-1"/>
              <a:ext cx="526059" cy="1170609"/>
            </a:xfrm>
            <a:prstGeom prst="rect">
              <a:avLst/>
            </a:prstGeom>
            <a:ln w="12700" cap="flat">
              <a:noFill/>
              <a:miter lim="400000"/>
            </a:ln>
            <a:effectLst/>
          </p:spPr>
        </p:pic>
        <p:pic>
          <p:nvPicPr>
            <p:cNvPr id="237" name="image7.tif"/>
            <p:cNvPicPr/>
            <p:nvPr/>
          </p:nvPicPr>
          <p:blipFill>
            <a:blip r:embed="rId4">
              <a:extLst/>
            </a:blip>
            <a:srcRect l="45078" t="55452" r="47859" b="0"/>
            <a:stretch>
              <a:fillRect/>
            </a:stretch>
          </p:blipFill>
          <p:spPr>
            <a:xfrm>
              <a:off x="3009243" y="29453"/>
              <a:ext cx="514003" cy="1126406"/>
            </a:xfrm>
            <a:prstGeom prst="rect">
              <a:avLst/>
            </a:prstGeom>
            <a:ln w="12700" cap="flat">
              <a:noFill/>
              <a:miter lim="400000"/>
            </a:ln>
            <a:effectLst/>
          </p:spPr>
        </p:pic>
        <p:pic>
          <p:nvPicPr>
            <p:cNvPr id="238" name="image7.tif"/>
            <p:cNvPicPr/>
            <p:nvPr/>
          </p:nvPicPr>
          <p:blipFill>
            <a:blip r:embed="rId4">
              <a:extLst/>
            </a:blip>
            <a:srcRect l="45078" t="55452" r="47859" b="0"/>
            <a:stretch>
              <a:fillRect/>
            </a:stretch>
          </p:blipFill>
          <p:spPr>
            <a:xfrm>
              <a:off x="3508497" y="25585"/>
              <a:ext cx="514003" cy="1126406"/>
            </a:xfrm>
            <a:prstGeom prst="rect">
              <a:avLst/>
            </a:prstGeom>
            <a:ln w="12700" cap="flat">
              <a:noFill/>
              <a:miter lim="400000"/>
            </a:ln>
            <a:effectLst/>
          </p:spPr>
        </p:pic>
        <p:pic>
          <p:nvPicPr>
            <p:cNvPr id="239" name="image7.tif"/>
            <p:cNvPicPr/>
            <p:nvPr/>
          </p:nvPicPr>
          <p:blipFill>
            <a:blip r:embed="rId4">
              <a:extLst/>
            </a:blip>
            <a:srcRect l="45078" t="55452" r="47859" b="0"/>
            <a:stretch>
              <a:fillRect/>
            </a:stretch>
          </p:blipFill>
          <p:spPr>
            <a:xfrm>
              <a:off x="4037247" y="25639"/>
              <a:ext cx="514003" cy="1126406"/>
            </a:xfrm>
            <a:prstGeom prst="rect">
              <a:avLst/>
            </a:prstGeom>
            <a:ln w="12700" cap="flat">
              <a:noFill/>
              <a:miter lim="400000"/>
            </a:ln>
            <a:effectLst/>
          </p:spPr>
        </p:pic>
        <p:pic>
          <p:nvPicPr>
            <p:cNvPr id="240" name="image7.tif"/>
            <p:cNvPicPr/>
            <p:nvPr/>
          </p:nvPicPr>
          <p:blipFill>
            <a:blip r:embed="rId4">
              <a:extLst/>
            </a:blip>
            <a:srcRect l="45078" t="55452" r="47859" b="0"/>
            <a:stretch>
              <a:fillRect/>
            </a:stretch>
          </p:blipFill>
          <p:spPr>
            <a:xfrm>
              <a:off x="4507008" y="37366"/>
              <a:ext cx="514003" cy="1126406"/>
            </a:xfrm>
            <a:prstGeom prst="rect">
              <a:avLst/>
            </a:prstGeom>
            <a:ln w="12700" cap="flat">
              <a:noFill/>
              <a:miter lim="400000"/>
            </a:ln>
            <a:effectLst/>
          </p:spPr>
        </p:pic>
      </p:grpSp>
      <p:sp>
        <p:nvSpPr>
          <p:cNvPr id="242" name="Shape 242"/>
          <p:cNvSpPr/>
          <p:nvPr/>
        </p:nvSpPr>
        <p:spPr>
          <a:xfrm>
            <a:off x="4986108" y="3857742"/>
            <a:ext cx="2030473" cy="3752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b="1" sz="2000">
                <a:latin typeface="微软雅黑"/>
                <a:ea typeface="微软雅黑"/>
                <a:cs typeface="微软雅黑"/>
                <a:sym typeface="微软雅黑"/>
              </a:rPr>
              <a:t>糖尿病</a:t>
            </a:r>
            <a:r>
              <a:rPr b="1" sz="2000"/>
              <a:t>+</a:t>
            </a:r>
            <a:r>
              <a:rPr b="1" sz="2000">
                <a:latin typeface="微软雅黑"/>
                <a:ea typeface="微软雅黑"/>
                <a:cs typeface="微软雅黑"/>
                <a:sym typeface="微软雅黑"/>
              </a:rPr>
              <a:t>血脂异常</a:t>
            </a:r>
          </a:p>
        </p:txBody>
      </p:sp>
      <p:sp>
        <p:nvSpPr>
          <p:cNvPr id="243" name="Shape 243"/>
          <p:cNvSpPr/>
          <p:nvPr/>
        </p:nvSpPr>
        <p:spPr>
          <a:xfrm rot="16200000">
            <a:off x="5982108" y="1896316"/>
            <a:ext cx="132449" cy="3604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70"/>
                  <a:pt x="0" y="21534"/>
                </a:cubicBezTo>
                <a:lnTo>
                  <a:pt x="0" y="66"/>
                </a:lnTo>
                <a:cubicBezTo>
                  <a:pt x="0" y="30"/>
                  <a:pt x="9671" y="0"/>
                  <a:pt x="21600" y="0"/>
                </a:cubicBezTo>
              </a:path>
            </a:pathLst>
          </a:custGeom>
          <a:ln>
            <a:solidFill/>
          </a:ln>
        </p:spPr>
        <p:txBody>
          <a:bodyPr lIns="0" tIns="0" rIns="0" bIns="0" anchor="ctr"/>
          <a:lstStyle/>
          <a:p>
            <a:pPr lvl="0" algn="ctr"/>
          </a:p>
        </p:txBody>
      </p:sp>
      <p:sp>
        <p:nvSpPr>
          <p:cNvPr id="244" name="Shape 244"/>
          <p:cNvSpPr/>
          <p:nvPr/>
        </p:nvSpPr>
        <p:spPr>
          <a:xfrm rot="16200000">
            <a:off x="3360768" y="3436118"/>
            <a:ext cx="132449" cy="5545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408"/>
                  <a:pt x="0" y="21170"/>
                </a:cubicBezTo>
                <a:lnTo>
                  <a:pt x="0" y="430"/>
                </a:lnTo>
                <a:cubicBezTo>
                  <a:pt x="0" y="192"/>
                  <a:pt x="9671" y="0"/>
                  <a:pt x="21600" y="0"/>
                </a:cubicBezTo>
              </a:path>
            </a:pathLst>
          </a:custGeom>
          <a:ln>
            <a:solidFill/>
          </a:ln>
        </p:spPr>
        <p:txBody>
          <a:bodyPr lIns="0" tIns="0" rIns="0" bIns="0" anchor="ctr"/>
          <a:lstStyle/>
          <a:p>
            <a:pPr lvl="0" algn="ctr"/>
          </a:p>
        </p:txBody>
      </p:sp>
      <p:sp>
        <p:nvSpPr>
          <p:cNvPr id="245" name="Shape 245"/>
          <p:cNvSpPr/>
          <p:nvPr/>
        </p:nvSpPr>
        <p:spPr>
          <a:xfrm>
            <a:off x="2919815" y="3871126"/>
            <a:ext cx="866141" cy="3505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latin typeface="微软雅黑"/>
                <a:ea typeface="微软雅黑"/>
                <a:cs typeface="微软雅黑"/>
                <a:sym typeface="微软雅黑"/>
              </a:defRPr>
            </a:lvl1pPr>
          </a:lstStyle>
          <a:p>
            <a:pPr lvl="0">
              <a:defRPr b="0" sz="1800"/>
            </a:pPr>
            <a:r>
              <a:rPr b="1" sz="2000"/>
              <a:t>糖尿病</a:t>
            </a:r>
          </a:p>
        </p:txBody>
      </p:sp>
      <p:sp>
        <p:nvSpPr>
          <p:cNvPr id="246" name="Shape 246"/>
          <p:cNvSpPr/>
          <p:nvPr/>
        </p:nvSpPr>
        <p:spPr>
          <a:xfrm>
            <a:off x="1907703" y="5024471"/>
            <a:ext cx="6698476" cy="7545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2400">
                <a:latin typeface="微软雅黑"/>
                <a:ea typeface="微软雅黑"/>
                <a:cs typeface="微软雅黑"/>
                <a:sym typeface="微软雅黑"/>
              </a:rPr>
              <a:t>糖尿病患者血脂异常的特点包括：甘油三酯明显升高、</a:t>
            </a:r>
            <a:r>
              <a:rPr b="1" sz="2400">
                <a:solidFill>
                  <a:srgbClr val="C00000"/>
                </a:solidFill>
              </a:rPr>
              <a:t>“</a:t>
            </a:r>
            <a:r>
              <a:rPr b="1" sz="2400">
                <a:solidFill>
                  <a:srgbClr val="C00000"/>
                </a:solidFill>
                <a:latin typeface="微软雅黑"/>
                <a:ea typeface="微软雅黑"/>
                <a:cs typeface="微软雅黑"/>
                <a:sym typeface="微软雅黑"/>
              </a:rPr>
              <a:t>坏</a:t>
            </a:r>
            <a:r>
              <a:rPr b="1" sz="2400">
                <a:solidFill>
                  <a:srgbClr val="C00000"/>
                </a:solidFill>
              </a:rPr>
              <a:t>”</a:t>
            </a:r>
            <a:r>
              <a:rPr b="1" sz="2400">
                <a:solidFill>
                  <a:srgbClr val="C00000"/>
                </a:solidFill>
                <a:latin typeface="微软雅黑"/>
                <a:ea typeface="微软雅黑"/>
                <a:cs typeface="微软雅黑"/>
                <a:sym typeface="微软雅黑"/>
              </a:rPr>
              <a:t>胆固醇升高</a:t>
            </a:r>
            <a:r>
              <a:rPr sz="2400">
                <a:latin typeface="微软雅黑"/>
                <a:ea typeface="微软雅黑"/>
                <a:cs typeface="微软雅黑"/>
                <a:sym typeface="微软雅黑"/>
              </a:rPr>
              <a:t>、</a:t>
            </a:r>
            <a:r>
              <a:rPr sz="2400"/>
              <a:t>“</a:t>
            </a:r>
            <a:r>
              <a:rPr sz="2400">
                <a:latin typeface="微软雅黑"/>
                <a:ea typeface="微软雅黑"/>
                <a:cs typeface="微软雅黑"/>
                <a:sym typeface="微软雅黑"/>
              </a:rPr>
              <a:t>好</a:t>
            </a:r>
            <a:r>
              <a:rPr sz="2400"/>
              <a:t>”</a:t>
            </a:r>
            <a:r>
              <a:rPr sz="2400">
                <a:latin typeface="微软雅黑"/>
                <a:ea typeface="微软雅黑"/>
                <a:cs typeface="微软雅黑"/>
                <a:sym typeface="微软雅黑"/>
              </a:rPr>
              <a:t>胆固醇降低</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8" name="image35.jpg" descr="c:\users\admin\appdata\roaming\360se6\User Data\temp\60020848-1_b.jpg"/>
          <p:cNvPicPr/>
          <p:nvPr/>
        </p:nvPicPr>
        <p:blipFill>
          <a:blip r:embed="rId2">
            <a:extLst/>
          </a:blip>
          <a:srcRect l="0" t="20945" r="0" b="33882"/>
          <a:stretch>
            <a:fillRect/>
          </a:stretch>
        </p:blipFill>
        <p:spPr>
          <a:xfrm flipH="1">
            <a:off x="2915816" y="1752030"/>
            <a:ext cx="2237619" cy="967161"/>
          </a:xfrm>
          <a:prstGeom prst="rect">
            <a:avLst/>
          </a:prstGeom>
          <a:ln w="12700">
            <a:miter lim="400000"/>
          </a:ln>
        </p:spPr>
      </p:pic>
      <p:sp>
        <p:nvSpPr>
          <p:cNvPr id="249" name="Shape 249"/>
          <p:cNvSpPr/>
          <p:nvPr/>
        </p:nvSpPr>
        <p:spPr>
          <a:xfrm>
            <a:off x="683568" y="4105745"/>
            <a:ext cx="7560841" cy="1915542"/>
          </a:xfrm>
          <a:prstGeom prst="roundRect">
            <a:avLst>
              <a:gd name="adj" fmla="val 16667"/>
            </a:avLst>
          </a:prstGeom>
          <a:solidFill>
            <a:srgbClr val="FFFFFF"/>
          </a:solidFill>
          <a:ln w="25400">
            <a:solidFill>
              <a:srgbClr val="4BACC6"/>
            </a:solidFill>
          </a:ln>
        </p:spPr>
        <p:txBody>
          <a:bodyPr lIns="0" tIns="0" rIns="0" bIns="0" anchor="ctr"/>
          <a:lstStyle/>
          <a:p>
            <a:pPr lvl="0" algn="ctr"/>
          </a:p>
        </p:txBody>
      </p:sp>
      <p:sp>
        <p:nvSpPr>
          <p:cNvPr id="250" name="Shape 250"/>
          <p:cNvSpPr/>
          <p:nvPr>
            <p:ph type="title"/>
          </p:nvPr>
        </p:nvSpPr>
        <p:spPr>
          <a:xfrm>
            <a:off x="0" y="31371"/>
            <a:ext cx="9144000"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在糖尿病患者中，</a:t>
            </a:r>
            <a:r>
              <a:rPr b="1" sz="2800">
                <a:solidFill>
                  <a:srgbClr val="FFFFFF"/>
                </a:solidFill>
              </a:rPr>
              <a:t>“</a:t>
            </a:r>
            <a:r>
              <a:rPr b="1" sz="2800">
                <a:solidFill>
                  <a:srgbClr val="FFFFFF"/>
                </a:solidFill>
                <a:latin typeface="微软雅黑"/>
                <a:ea typeface="微软雅黑"/>
                <a:cs typeface="微软雅黑"/>
                <a:sym typeface="微软雅黑"/>
              </a:rPr>
              <a:t>坏</a:t>
            </a:r>
            <a:r>
              <a:rPr b="1" sz="2800">
                <a:solidFill>
                  <a:srgbClr val="FFFFFF"/>
                </a:solidFill>
              </a:rPr>
              <a:t>”</a:t>
            </a:r>
            <a:r>
              <a:rPr b="1" sz="2800">
                <a:solidFill>
                  <a:srgbClr val="FFFFFF"/>
                </a:solidFill>
                <a:latin typeface="微软雅黑"/>
                <a:ea typeface="微软雅黑"/>
                <a:cs typeface="微软雅黑"/>
                <a:sym typeface="微软雅黑"/>
              </a:rPr>
              <a:t>胆固醇 破坏力增强</a:t>
            </a:r>
          </a:p>
        </p:txBody>
      </p:sp>
      <p:pic>
        <p:nvPicPr>
          <p:cNvPr id="251" name="image36.png" descr="Untitled-1 copy"/>
          <p:cNvPicPr/>
          <p:nvPr/>
        </p:nvPicPr>
        <p:blipFill>
          <a:blip r:embed="rId3">
            <a:extLst/>
          </a:blip>
          <a:stretch>
            <a:fillRect/>
          </a:stretch>
        </p:blipFill>
        <p:spPr>
          <a:xfrm>
            <a:off x="6156176" y="1716470"/>
            <a:ext cx="2669280" cy="1298676"/>
          </a:xfrm>
          <a:prstGeom prst="rect">
            <a:avLst/>
          </a:prstGeom>
          <a:ln w="12700">
            <a:miter lim="400000"/>
          </a:ln>
        </p:spPr>
      </p:pic>
      <p:sp>
        <p:nvSpPr>
          <p:cNvPr id="252" name="Shape 252"/>
          <p:cNvSpPr/>
          <p:nvPr/>
        </p:nvSpPr>
        <p:spPr>
          <a:xfrm>
            <a:off x="251519" y="3199650"/>
            <a:ext cx="1628141"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b="1" sz="2400">
                <a:latin typeface="微软雅黑"/>
                <a:ea typeface="微软雅黑"/>
                <a:cs typeface="微软雅黑"/>
                <a:sym typeface="微软雅黑"/>
              </a:rPr>
              <a:t>“</a:t>
            </a:r>
            <a:r>
              <a:rPr b="1" sz="2400">
                <a:latin typeface="微软雅黑"/>
                <a:ea typeface="微软雅黑"/>
                <a:cs typeface="微软雅黑"/>
                <a:sym typeface="微软雅黑"/>
              </a:rPr>
              <a:t>坏</a:t>
            </a:r>
            <a:r>
              <a:rPr b="1" sz="2400">
                <a:latin typeface="微软雅黑"/>
                <a:ea typeface="微软雅黑"/>
                <a:cs typeface="微软雅黑"/>
                <a:sym typeface="微软雅黑"/>
              </a:rPr>
              <a:t>”</a:t>
            </a:r>
            <a:r>
              <a:rPr b="1" sz="2400">
                <a:latin typeface="微软雅黑"/>
                <a:ea typeface="微软雅黑"/>
                <a:cs typeface="微软雅黑"/>
                <a:sym typeface="微软雅黑"/>
              </a:rPr>
              <a:t>胆固醇</a:t>
            </a:r>
          </a:p>
        </p:txBody>
      </p:sp>
      <p:sp>
        <p:nvSpPr>
          <p:cNvPr id="253" name="Shape 253"/>
          <p:cNvSpPr/>
          <p:nvPr/>
        </p:nvSpPr>
        <p:spPr>
          <a:xfrm>
            <a:off x="1691680" y="1788581"/>
            <a:ext cx="1183486" cy="1008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13946" y="5400"/>
                </a:lnTo>
                <a:lnTo>
                  <a:pt x="13946" y="0"/>
                </a:lnTo>
                <a:lnTo>
                  <a:pt x="21600" y="10800"/>
                </a:lnTo>
                <a:lnTo>
                  <a:pt x="13946" y="21600"/>
                </a:lnTo>
                <a:lnTo>
                  <a:pt x="13946" y="16200"/>
                </a:lnTo>
                <a:lnTo>
                  <a:pt x="0" y="16200"/>
                </a:lnTo>
                <a:lnTo>
                  <a:pt x="3827" y="10800"/>
                </a:lnTo>
                <a:close/>
              </a:path>
            </a:pathLst>
          </a:custGeom>
          <a:gradFill>
            <a:gsLst>
              <a:gs pos="0">
                <a:srgbClr val="FFD1BB"/>
              </a:gs>
              <a:gs pos="35000">
                <a:srgbClr val="FFDECF"/>
              </a:gs>
              <a:gs pos="100000">
                <a:srgbClr val="FFF2ED"/>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0" tIns="0" rIns="0" bIns="0" anchor="ctr"/>
          <a:lstStyle/>
          <a:p>
            <a:pPr lvl="0" algn="ctr"/>
          </a:p>
        </p:txBody>
      </p:sp>
      <p:sp>
        <p:nvSpPr>
          <p:cNvPr id="254" name="Shape 254"/>
          <p:cNvSpPr/>
          <p:nvPr/>
        </p:nvSpPr>
        <p:spPr>
          <a:xfrm>
            <a:off x="921489" y="4379038"/>
            <a:ext cx="7178903" cy="1247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1200"/>
              </a:spcBef>
            </a:pPr>
            <a:r>
              <a:rPr b="1" sz="2400">
                <a:latin typeface="微软雅黑"/>
                <a:ea typeface="微软雅黑"/>
                <a:cs typeface="微软雅黑"/>
                <a:sym typeface="微软雅黑"/>
              </a:rPr>
              <a:t>糖尿病患者的“坏”胆固醇：</a:t>
            </a:r>
            <a:endParaRPr b="1" sz="2400">
              <a:latin typeface="微软雅黑"/>
              <a:ea typeface="微软雅黑"/>
              <a:cs typeface="微软雅黑"/>
              <a:sym typeface="微软雅黑"/>
            </a:endParaRPr>
          </a:p>
          <a:p>
            <a:pPr lvl="0">
              <a:spcBef>
                <a:spcPts val="1200"/>
              </a:spcBef>
            </a:pPr>
            <a:r>
              <a:rPr b="1" sz="2400">
                <a:solidFill>
                  <a:srgbClr val="C00000"/>
                </a:solidFill>
                <a:latin typeface="微软雅黑"/>
                <a:ea typeface="微软雅黑"/>
                <a:cs typeface="微软雅黑"/>
                <a:sym typeface="微软雅黑"/>
              </a:rPr>
              <a:t>颗粒更小，密度更高</a:t>
            </a:r>
            <a:r>
              <a:rPr sz="2000">
                <a:latin typeface="微软雅黑"/>
                <a:ea typeface="微软雅黑"/>
                <a:cs typeface="微软雅黑"/>
                <a:sym typeface="微软雅黑"/>
              </a:rPr>
              <a:t>，</a:t>
            </a:r>
            <a:r>
              <a:rPr b="1" sz="2400">
                <a:solidFill>
                  <a:srgbClr val="C00000"/>
                </a:solidFill>
                <a:latin typeface="微软雅黑"/>
                <a:ea typeface="微软雅黑"/>
                <a:cs typeface="微软雅黑"/>
                <a:sym typeface="微软雅黑"/>
              </a:rPr>
              <a:t>更易钻入血管壁沉积成斑块，导致动脉粥样硬化的作用更强</a:t>
            </a:r>
          </a:p>
        </p:txBody>
      </p:sp>
      <p:sp>
        <p:nvSpPr>
          <p:cNvPr id="255" name="Shape 255"/>
          <p:cNvSpPr/>
          <p:nvPr/>
        </p:nvSpPr>
        <p:spPr>
          <a:xfrm>
            <a:off x="2673635" y="3199649"/>
            <a:ext cx="2542541"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微软雅黑"/>
                <a:ea typeface="微软雅黑"/>
                <a:cs typeface="微软雅黑"/>
                <a:sym typeface="微软雅黑"/>
              </a:defRPr>
            </a:lvl1pPr>
          </a:lstStyle>
          <a:p>
            <a:pPr lvl="0">
              <a:defRPr b="0" sz="1800"/>
            </a:pPr>
            <a:r>
              <a:rPr b="1" sz="2400"/>
              <a:t>加强版“坏”胆固醇</a:t>
            </a:r>
          </a:p>
        </p:txBody>
      </p:sp>
      <p:sp>
        <p:nvSpPr>
          <p:cNvPr id="256" name="Shape 256"/>
          <p:cNvSpPr/>
          <p:nvPr/>
        </p:nvSpPr>
        <p:spPr>
          <a:xfrm>
            <a:off x="1891938" y="2074957"/>
            <a:ext cx="815341" cy="4490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latin typeface="微软雅黑"/>
                <a:ea typeface="微软雅黑"/>
                <a:cs typeface="微软雅黑"/>
                <a:sym typeface="微软雅黑"/>
              </a:defRPr>
            </a:lvl1pPr>
          </a:lstStyle>
          <a:p>
            <a:pPr lvl="0">
              <a:defRPr b="0" sz="1800"/>
            </a:pPr>
            <a:r>
              <a:rPr b="1" sz="2800"/>
              <a:t>升级</a:t>
            </a:r>
          </a:p>
        </p:txBody>
      </p:sp>
      <p:sp>
        <p:nvSpPr>
          <p:cNvPr id="257" name="Shape 257"/>
          <p:cNvSpPr/>
          <p:nvPr/>
        </p:nvSpPr>
        <p:spPr>
          <a:xfrm>
            <a:off x="5123807" y="1783562"/>
            <a:ext cx="996852" cy="1008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12614" y="5400"/>
                </a:lnTo>
                <a:lnTo>
                  <a:pt x="12614" y="0"/>
                </a:lnTo>
                <a:lnTo>
                  <a:pt x="21600" y="10800"/>
                </a:lnTo>
                <a:lnTo>
                  <a:pt x="12614" y="21600"/>
                </a:lnTo>
                <a:lnTo>
                  <a:pt x="12614" y="16200"/>
                </a:lnTo>
                <a:lnTo>
                  <a:pt x="0" y="16200"/>
                </a:lnTo>
                <a:lnTo>
                  <a:pt x="4493" y="10800"/>
                </a:lnTo>
                <a:close/>
              </a:path>
            </a:pathLst>
          </a:custGeom>
          <a:gradFill>
            <a:gsLst>
              <a:gs pos="0">
                <a:srgbClr val="FFD1BB"/>
              </a:gs>
              <a:gs pos="35000">
                <a:srgbClr val="FFDECF"/>
              </a:gs>
              <a:gs pos="100000">
                <a:srgbClr val="FFF2ED"/>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0" tIns="0" rIns="0" bIns="0" anchor="ctr"/>
          <a:lstStyle/>
          <a:p>
            <a:pPr lvl="0" algn="ctr"/>
          </a:p>
        </p:txBody>
      </p:sp>
      <p:sp>
        <p:nvSpPr>
          <p:cNvPr id="258" name="Shape 258"/>
          <p:cNvSpPr/>
          <p:nvPr/>
        </p:nvSpPr>
        <p:spPr>
          <a:xfrm>
            <a:off x="6012160" y="3199646"/>
            <a:ext cx="2542541" cy="3997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b="1" sz="2400">
                <a:latin typeface="微软雅黑"/>
                <a:ea typeface="微软雅黑"/>
                <a:cs typeface="微软雅黑"/>
                <a:sym typeface="微软雅黑"/>
              </a:rPr>
              <a:t>动脉粥样硬化</a:t>
            </a:r>
            <a:r>
              <a:rPr b="1" sz="2400">
                <a:solidFill>
                  <a:srgbClr val="C00000"/>
                </a:solidFill>
                <a:latin typeface="微软雅黑"/>
                <a:ea typeface="微软雅黑"/>
                <a:cs typeface="微软雅黑"/>
                <a:sym typeface="微软雅黑"/>
              </a:rPr>
              <a:t>加速</a:t>
            </a:r>
          </a:p>
        </p:txBody>
      </p:sp>
      <p:pic>
        <p:nvPicPr>
          <p:cNvPr id="259" name="image37.jpg" descr="c:\users\admin\appdata\roaming\360se6\User Data\temp\U36P27T28D1766F427DT20040609162826.JPG"/>
          <p:cNvPicPr/>
          <p:nvPr/>
        </p:nvPicPr>
        <p:blipFill>
          <a:blip r:embed="rId4">
            <a:extLst/>
          </a:blip>
          <a:stretch>
            <a:fillRect/>
          </a:stretch>
        </p:blipFill>
        <p:spPr>
          <a:xfrm>
            <a:off x="251519" y="1910988"/>
            <a:ext cx="1371601" cy="909639"/>
          </a:xfrm>
          <a:prstGeom prst="rect">
            <a:avLst/>
          </a:prstGeom>
          <a:ln w="12700">
            <a:miter lim="400000"/>
          </a:ln>
        </p:spPr>
      </p:pic>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title"/>
          </p:nvPr>
        </p:nvSpPr>
        <p:spPr>
          <a:xfrm>
            <a:off x="0" y="31371"/>
            <a:ext cx="9144000"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糖尿病与</a:t>
            </a:r>
            <a:r>
              <a:rPr b="1" sz="2800">
                <a:solidFill>
                  <a:srgbClr val="FFFFFF"/>
                </a:solidFill>
              </a:rPr>
              <a:t>“</a:t>
            </a:r>
            <a:r>
              <a:rPr b="1" sz="2800">
                <a:solidFill>
                  <a:srgbClr val="FFFFFF"/>
                </a:solidFill>
                <a:latin typeface="微软雅黑"/>
                <a:ea typeface="微软雅黑"/>
                <a:cs typeface="微软雅黑"/>
                <a:sym typeface="微软雅黑"/>
              </a:rPr>
              <a:t>坏</a:t>
            </a:r>
            <a:r>
              <a:rPr b="1" sz="2800">
                <a:solidFill>
                  <a:srgbClr val="FFFFFF"/>
                </a:solidFill>
              </a:rPr>
              <a:t>”</a:t>
            </a:r>
            <a:r>
              <a:rPr b="1" sz="2800">
                <a:solidFill>
                  <a:srgbClr val="FFFFFF"/>
                </a:solidFill>
                <a:latin typeface="微软雅黑"/>
                <a:ea typeface="微软雅黑"/>
                <a:cs typeface="微软雅黑"/>
                <a:sym typeface="微软雅黑"/>
              </a:rPr>
              <a:t>胆固醇</a:t>
            </a:r>
            <a:r>
              <a:rPr b="1" sz="2800">
                <a:solidFill>
                  <a:srgbClr val="FFFF00"/>
                </a:solidFill>
              </a:rPr>
              <a:t>“</a:t>
            </a:r>
            <a:r>
              <a:rPr b="1" sz="2800">
                <a:solidFill>
                  <a:srgbClr val="FFFF00"/>
                </a:solidFill>
                <a:latin typeface="微软雅黑"/>
                <a:ea typeface="微软雅黑"/>
                <a:cs typeface="微软雅黑"/>
                <a:sym typeface="微软雅黑"/>
              </a:rPr>
              <a:t>狼狈为奸</a:t>
            </a:r>
            <a:r>
              <a:rPr b="1" sz="2800">
                <a:solidFill>
                  <a:srgbClr val="FFFF00"/>
                </a:solidFill>
              </a:rPr>
              <a:t>”</a:t>
            </a:r>
          </a:p>
        </p:txBody>
      </p:sp>
      <p:pic>
        <p:nvPicPr>
          <p:cNvPr id="262" name="image10.tif" descr="d:\program files (x86)\360se6\User Data\temp\002511f360210e3226b201.jpg"/>
          <p:cNvPicPr/>
          <p:nvPr/>
        </p:nvPicPr>
        <p:blipFill>
          <a:blip r:embed="rId2">
            <a:extLst/>
          </a:blip>
          <a:stretch>
            <a:fillRect/>
          </a:stretch>
        </p:blipFill>
        <p:spPr>
          <a:xfrm>
            <a:off x="265153" y="2007149"/>
            <a:ext cx="2816026" cy="2392154"/>
          </a:xfrm>
          <a:prstGeom prst="rect">
            <a:avLst/>
          </a:prstGeom>
          <a:ln w="12700">
            <a:miter lim="400000"/>
          </a:ln>
        </p:spPr>
      </p:pic>
      <p:sp>
        <p:nvSpPr>
          <p:cNvPr id="263" name="Shape 263"/>
          <p:cNvSpPr/>
          <p:nvPr/>
        </p:nvSpPr>
        <p:spPr>
          <a:xfrm>
            <a:off x="2021839" y="3021851"/>
            <a:ext cx="2091453" cy="3997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atin typeface="微软雅黑"/>
                <a:ea typeface="微软雅黑"/>
                <a:cs typeface="微软雅黑"/>
                <a:sym typeface="微软雅黑"/>
              </a:defRPr>
            </a:lvl1pPr>
          </a:lstStyle>
          <a:p>
            <a:pPr lvl="0">
              <a:defRPr b="0" sz="1800"/>
            </a:pPr>
            <a:r>
              <a:rPr b="1" sz="2400"/>
              <a:t>糖尿病</a:t>
            </a:r>
          </a:p>
        </p:txBody>
      </p:sp>
      <p:sp>
        <p:nvSpPr>
          <p:cNvPr id="264" name="Shape 264"/>
          <p:cNvSpPr/>
          <p:nvPr/>
        </p:nvSpPr>
        <p:spPr>
          <a:xfrm>
            <a:off x="4657946" y="2911669"/>
            <a:ext cx="1712825" cy="7553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ctr"/>
            <a:r>
              <a:rPr b="1" sz="2400"/>
              <a:t>“</a:t>
            </a:r>
            <a:r>
              <a:rPr b="1" sz="2400">
                <a:latin typeface="微软雅黑"/>
                <a:ea typeface="微软雅黑"/>
                <a:cs typeface="微软雅黑"/>
                <a:sym typeface="微软雅黑"/>
              </a:rPr>
              <a:t>坏</a:t>
            </a:r>
            <a:r>
              <a:rPr b="1" sz="2400"/>
              <a:t>”</a:t>
            </a:r>
            <a:r>
              <a:rPr b="1" sz="2400">
                <a:latin typeface="微软雅黑"/>
                <a:ea typeface="微软雅黑"/>
                <a:cs typeface="微软雅黑"/>
                <a:sym typeface="微软雅黑"/>
              </a:rPr>
              <a:t>胆固醇</a:t>
            </a:r>
            <a:endParaRPr b="1" sz="2400"/>
          </a:p>
          <a:p>
            <a:pPr lvl="0" algn="ctr"/>
            <a:r>
              <a:rPr b="1" sz="2400">
                <a:latin typeface="微软雅黑"/>
                <a:ea typeface="微软雅黑"/>
                <a:cs typeface="微软雅黑"/>
                <a:sym typeface="微软雅黑"/>
              </a:rPr>
              <a:t>升高</a:t>
            </a:r>
          </a:p>
        </p:txBody>
      </p:sp>
      <p:grpSp>
        <p:nvGrpSpPr>
          <p:cNvPr id="267" name="Group 267"/>
          <p:cNvGrpSpPr/>
          <p:nvPr/>
        </p:nvGrpSpPr>
        <p:grpSpPr>
          <a:xfrm>
            <a:off x="2240950" y="4448665"/>
            <a:ext cx="3883098" cy="2044224"/>
            <a:chOff x="0" y="0"/>
            <a:chExt cx="3883097" cy="2044222"/>
          </a:xfrm>
        </p:grpSpPr>
        <p:sp>
          <p:nvSpPr>
            <p:cNvPr id="265" name="Shape 265"/>
            <p:cNvSpPr/>
            <p:nvPr/>
          </p:nvSpPr>
          <p:spPr>
            <a:xfrm>
              <a:off x="0" y="-1"/>
              <a:ext cx="3883098" cy="204422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E46C0A"/>
              </a:solidFill>
              <a:prstDash val="solid"/>
              <a:bevel/>
            </a:ln>
            <a:effectLst>
              <a:outerShdw sx="100000" sy="100000" kx="0" ky="0" algn="b" rotWithShape="0" blurRad="190500" dist="228600" dir="2700000">
                <a:srgbClr val="000000">
                  <a:alpha val="30000"/>
                </a:srgbClr>
              </a:outerShdw>
            </a:effectLst>
          </p:spPr>
          <p:txBody>
            <a:bodyPr wrap="square" lIns="0" tIns="0" rIns="0" bIns="0" numCol="1" anchor="ctr">
              <a:noAutofit/>
            </a:bodyPr>
            <a:lstStyle/>
            <a:p>
              <a:pPr lvl="0" algn="ctr"/>
            </a:p>
          </p:txBody>
        </p:sp>
        <p:sp>
          <p:nvSpPr>
            <p:cNvPr id="266" name="Shape 266"/>
            <p:cNvSpPr/>
            <p:nvPr/>
          </p:nvSpPr>
          <p:spPr>
            <a:xfrm>
              <a:off x="947796" y="1487340"/>
              <a:ext cx="1932941" cy="3997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400">
                  <a:latin typeface="微软雅黑"/>
                  <a:ea typeface="微软雅黑"/>
                  <a:cs typeface="微软雅黑"/>
                  <a:sym typeface="微软雅黑"/>
                </a:defRPr>
              </a:lvl1pPr>
            </a:lstStyle>
            <a:p>
              <a:pPr lvl="0">
                <a:defRPr b="0" sz="1800"/>
              </a:pPr>
              <a:r>
                <a:rPr b="1" sz="2400"/>
                <a:t>动脉粥样硬化</a:t>
              </a:r>
            </a:p>
          </p:txBody>
        </p:sp>
      </p:grpSp>
      <p:pic>
        <p:nvPicPr>
          <p:cNvPr id="268" name="image13.tif"/>
          <p:cNvPicPr/>
          <p:nvPr/>
        </p:nvPicPr>
        <p:blipFill>
          <a:blip r:embed="rId3">
            <a:extLst/>
          </a:blip>
          <a:stretch>
            <a:fillRect/>
          </a:stretch>
        </p:blipFill>
        <p:spPr>
          <a:xfrm>
            <a:off x="6516216" y="1988840"/>
            <a:ext cx="2012552" cy="2066025"/>
          </a:xfrm>
          <a:prstGeom prst="rect">
            <a:avLst/>
          </a:prstGeom>
          <a:ln w="12700">
            <a:miter lim="400000"/>
          </a:ln>
        </p:spPr>
      </p:pic>
      <p:sp>
        <p:nvSpPr>
          <p:cNvPr id="269" name="Shape 269"/>
          <p:cNvSpPr/>
          <p:nvPr/>
        </p:nvSpPr>
        <p:spPr>
          <a:xfrm>
            <a:off x="467543" y="1516721"/>
            <a:ext cx="8424937"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2000">
                <a:latin typeface="微软雅黑"/>
                <a:ea typeface="微软雅黑"/>
                <a:cs typeface="微软雅黑"/>
                <a:sym typeface="微软雅黑"/>
              </a:rPr>
              <a:t>糖尿病与</a:t>
            </a:r>
            <a:r>
              <a:rPr sz="2000"/>
              <a:t>“</a:t>
            </a:r>
            <a:r>
              <a:rPr sz="2000">
                <a:latin typeface="微软雅黑"/>
                <a:ea typeface="微软雅黑"/>
                <a:cs typeface="微软雅黑"/>
                <a:sym typeface="微软雅黑"/>
              </a:rPr>
              <a:t>坏</a:t>
            </a:r>
            <a:r>
              <a:rPr sz="2000"/>
              <a:t>”</a:t>
            </a:r>
            <a:r>
              <a:rPr sz="2000">
                <a:latin typeface="微软雅黑"/>
                <a:ea typeface="微软雅黑"/>
                <a:cs typeface="微软雅黑"/>
                <a:sym typeface="微软雅黑"/>
              </a:rPr>
              <a:t>胆固醇</a:t>
            </a:r>
            <a:r>
              <a:rPr sz="2000"/>
              <a:t>“</a:t>
            </a:r>
            <a:r>
              <a:rPr sz="2000">
                <a:latin typeface="微软雅黑"/>
                <a:ea typeface="微软雅黑"/>
                <a:cs typeface="微软雅黑"/>
                <a:sym typeface="微软雅黑"/>
              </a:rPr>
              <a:t>狼狈为奸</a:t>
            </a:r>
            <a:r>
              <a:rPr sz="2000"/>
              <a:t>”</a:t>
            </a:r>
            <a:r>
              <a:rPr sz="2000">
                <a:latin typeface="微软雅黑"/>
                <a:ea typeface="微软雅黑"/>
                <a:cs typeface="微软雅黑"/>
                <a:sym typeface="微软雅黑"/>
              </a:rPr>
              <a:t>，共同促进动脉粥样硬化的发生发展</a:t>
            </a:r>
          </a:p>
        </p:txBody>
      </p:sp>
      <p:sp>
        <p:nvSpPr>
          <p:cNvPr id="270" name="Shape 270"/>
          <p:cNvSpPr/>
          <p:nvPr/>
        </p:nvSpPr>
        <p:spPr>
          <a:xfrm>
            <a:off x="3875996" y="3061327"/>
            <a:ext cx="613005" cy="447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8275" y="7344"/>
                </a:lnTo>
                <a:lnTo>
                  <a:pt x="8275" y="0"/>
                </a:lnTo>
                <a:lnTo>
                  <a:pt x="13325" y="0"/>
                </a:lnTo>
                <a:lnTo>
                  <a:pt x="13325" y="7344"/>
                </a:lnTo>
                <a:lnTo>
                  <a:pt x="21600" y="7344"/>
                </a:lnTo>
                <a:lnTo>
                  <a:pt x="21600" y="14256"/>
                </a:lnTo>
                <a:lnTo>
                  <a:pt x="13325" y="14256"/>
                </a:lnTo>
                <a:lnTo>
                  <a:pt x="13325" y="21600"/>
                </a:lnTo>
                <a:lnTo>
                  <a:pt x="8275" y="21600"/>
                </a:lnTo>
                <a:lnTo>
                  <a:pt x="8275" y="14256"/>
                </a:lnTo>
                <a:lnTo>
                  <a:pt x="0" y="14256"/>
                </a:lnTo>
                <a:close/>
              </a:path>
            </a:pathLst>
          </a:custGeom>
          <a:solidFill>
            <a:srgbClr val="C00000"/>
          </a:solidFill>
          <a:ln w="12700">
            <a:miter lim="400000"/>
          </a:ln>
        </p:spPr>
        <p:txBody>
          <a:bodyPr lIns="0" tIns="0" rIns="0" bIns="0" anchor="ctr"/>
          <a:lstStyle/>
          <a:p>
            <a:pPr lvl="0" algn="ctr">
              <a:defRPr>
                <a:solidFill>
                  <a:srgbClr val="C00000"/>
                </a:solidFill>
              </a:defRPr>
            </a:pPr>
          </a:p>
        </p:txBody>
      </p:sp>
      <p:pic>
        <p:nvPicPr>
          <p:cNvPr id="271" name="image38.png"/>
          <p:cNvPicPr/>
          <p:nvPr/>
        </p:nvPicPr>
        <p:blipFill>
          <a:blip r:embed="rId4">
            <a:extLst/>
          </a:blip>
          <a:stretch>
            <a:fillRect/>
          </a:stretch>
        </p:blipFill>
        <p:spPr>
          <a:xfrm>
            <a:off x="2955236" y="3813959"/>
            <a:ext cx="2454527" cy="824399"/>
          </a:xfrm>
          <a:prstGeom prst="rect">
            <a:avLst/>
          </a:prstGeom>
          <a:ln w="12700">
            <a:miter lim="400000"/>
          </a:ln>
        </p:spPr>
      </p:pic>
      <p:pic>
        <p:nvPicPr>
          <p:cNvPr id="272" name="image36.png" descr="Untitled-1 copy"/>
          <p:cNvPicPr/>
          <p:nvPr/>
        </p:nvPicPr>
        <p:blipFill>
          <a:blip r:embed="rId5">
            <a:extLst/>
          </a:blip>
          <a:stretch>
            <a:fillRect/>
          </a:stretch>
        </p:blipFill>
        <p:spPr>
          <a:xfrm>
            <a:off x="2845079" y="4743786"/>
            <a:ext cx="2669279" cy="1048205"/>
          </a:xfrm>
          <a:prstGeom prst="rect">
            <a:avLst/>
          </a:prstGeom>
          <a:ln w="127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title"/>
          </p:nvPr>
        </p:nvSpPr>
        <p:spPr>
          <a:xfrm>
            <a:off x="0" y="31371"/>
            <a:ext cx="9144000"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糖尿病患者的动脉粥样硬化更严重</a:t>
            </a:r>
          </a:p>
        </p:txBody>
      </p:sp>
      <p:sp>
        <p:nvSpPr>
          <p:cNvPr id="275" name="Shape 275"/>
          <p:cNvSpPr/>
          <p:nvPr>
            <p:ph type="body" idx="1"/>
          </p:nvPr>
        </p:nvSpPr>
        <p:spPr>
          <a:xfrm>
            <a:off x="457200" y="1340769"/>
            <a:ext cx="8229600" cy="648073"/>
          </a:xfrm>
          <a:prstGeom prst="rect">
            <a:avLst/>
          </a:prstGeom>
        </p:spPr>
        <p:txBody>
          <a:bodyPr/>
          <a:lstStyle>
            <a:lvl1pPr marL="0" indent="0">
              <a:buSzTx/>
              <a:buNone/>
            </a:lvl1pPr>
          </a:lstStyle>
          <a:p>
            <a:pPr lvl="0">
              <a:defRPr b="0" sz="1800"/>
            </a:pPr>
            <a:r>
              <a:rPr b="1" sz="2400"/>
              <a:t>与没有糖尿病的人相比，糖尿病患者的动脉粥样硬化</a:t>
            </a:r>
          </a:p>
        </p:txBody>
      </p:sp>
      <p:pic>
        <p:nvPicPr>
          <p:cNvPr id="276" name="image39.png"/>
          <p:cNvPicPr/>
          <p:nvPr/>
        </p:nvPicPr>
        <p:blipFill>
          <a:blip r:embed="rId2">
            <a:extLst/>
          </a:blip>
          <a:stretch>
            <a:fillRect/>
          </a:stretch>
        </p:blipFill>
        <p:spPr>
          <a:xfrm>
            <a:off x="827583" y="2204864"/>
            <a:ext cx="3168353" cy="2093502"/>
          </a:xfrm>
          <a:prstGeom prst="rect">
            <a:avLst/>
          </a:prstGeom>
          <a:ln w="12700">
            <a:miter lim="400000"/>
          </a:ln>
        </p:spPr>
      </p:pic>
      <p:sp>
        <p:nvSpPr>
          <p:cNvPr id="277" name="Shape 277"/>
          <p:cNvSpPr/>
          <p:nvPr/>
        </p:nvSpPr>
        <p:spPr>
          <a:xfrm>
            <a:off x="1547663" y="3140967"/>
            <a:ext cx="2016225" cy="4983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solidFill>
                  <a:srgbClr val="0070C0"/>
                </a:solidFill>
                <a:latin typeface="微软雅黑"/>
                <a:ea typeface="微软雅黑"/>
                <a:cs typeface="微软雅黑"/>
                <a:sym typeface="微软雅黑"/>
              </a:defRPr>
            </a:lvl1pPr>
          </a:lstStyle>
          <a:p>
            <a:pPr lvl="0">
              <a:defRPr b="0" sz="1800">
                <a:solidFill>
                  <a:srgbClr val="000000"/>
                </a:solidFill>
              </a:defRPr>
            </a:pPr>
            <a:r>
              <a:rPr b="1" sz="3200">
                <a:solidFill>
                  <a:srgbClr val="0070C0"/>
                </a:solidFill>
              </a:rPr>
              <a:t>出现更早</a:t>
            </a:r>
          </a:p>
        </p:txBody>
      </p:sp>
      <p:pic>
        <p:nvPicPr>
          <p:cNvPr id="278" name="image39.png"/>
          <p:cNvPicPr/>
          <p:nvPr/>
        </p:nvPicPr>
        <p:blipFill>
          <a:blip r:embed="rId2">
            <a:extLst/>
          </a:blip>
          <a:stretch>
            <a:fillRect/>
          </a:stretch>
        </p:blipFill>
        <p:spPr>
          <a:xfrm>
            <a:off x="4572000" y="2204864"/>
            <a:ext cx="3168352" cy="2093502"/>
          </a:xfrm>
          <a:prstGeom prst="rect">
            <a:avLst/>
          </a:prstGeom>
          <a:ln w="12700">
            <a:miter lim="400000"/>
          </a:ln>
        </p:spPr>
      </p:pic>
      <p:sp>
        <p:nvSpPr>
          <p:cNvPr id="279" name="Shape 279"/>
          <p:cNvSpPr/>
          <p:nvPr/>
        </p:nvSpPr>
        <p:spPr>
          <a:xfrm>
            <a:off x="5292080" y="3140967"/>
            <a:ext cx="2016225" cy="4983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solidFill>
                  <a:srgbClr val="0070C0"/>
                </a:solidFill>
                <a:latin typeface="微软雅黑"/>
                <a:ea typeface="微软雅黑"/>
                <a:cs typeface="微软雅黑"/>
                <a:sym typeface="微软雅黑"/>
              </a:defRPr>
            </a:lvl1pPr>
          </a:lstStyle>
          <a:p>
            <a:pPr lvl="0">
              <a:defRPr b="0" sz="1800">
                <a:solidFill>
                  <a:srgbClr val="000000"/>
                </a:solidFill>
              </a:defRPr>
            </a:pPr>
            <a:r>
              <a:rPr b="1" sz="3200">
                <a:solidFill>
                  <a:srgbClr val="0070C0"/>
                </a:solidFill>
              </a:rPr>
              <a:t>程度更重</a:t>
            </a:r>
          </a:p>
        </p:txBody>
      </p:sp>
      <p:pic>
        <p:nvPicPr>
          <p:cNvPr id="280" name="image39.png"/>
          <p:cNvPicPr/>
          <p:nvPr/>
        </p:nvPicPr>
        <p:blipFill>
          <a:blip r:embed="rId2">
            <a:extLst/>
          </a:blip>
          <a:stretch>
            <a:fillRect/>
          </a:stretch>
        </p:blipFill>
        <p:spPr>
          <a:xfrm>
            <a:off x="827583" y="4143811"/>
            <a:ext cx="3168353" cy="2093502"/>
          </a:xfrm>
          <a:prstGeom prst="rect">
            <a:avLst/>
          </a:prstGeom>
          <a:ln w="12700">
            <a:miter lim="400000"/>
          </a:ln>
        </p:spPr>
      </p:pic>
      <p:sp>
        <p:nvSpPr>
          <p:cNvPr id="281" name="Shape 281"/>
          <p:cNvSpPr/>
          <p:nvPr/>
        </p:nvSpPr>
        <p:spPr>
          <a:xfrm>
            <a:off x="1547663" y="5079915"/>
            <a:ext cx="2016225" cy="4983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solidFill>
                  <a:srgbClr val="0070C0"/>
                </a:solidFill>
                <a:latin typeface="微软雅黑"/>
                <a:ea typeface="微软雅黑"/>
                <a:cs typeface="微软雅黑"/>
                <a:sym typeface="微软雅黑"/>
              </a:defRPr>
            </a:lvl1pPr>
          </a:lstStyle>
          <a:p>
            <a:pPr lvl="0">
              <a:defRPr b="0" sz="1800">
                <a:solidFill>
                  <a:srgbClr val="000000"/>
                </a:solidFill>
              </a:defRPr>
            </a:pPr>
            <a:r>
              <a:rPr b="1" sz="3200">
                <a:solidFill>
                  <a:srgbClr val="0070C0"/>
                </a:solidFill>
              </a:rPr>
              <a:t>进展更快</a:t>
            </a:r>
          </a:p>
        </p:txBody>
      </p:sp>
      <p:pic>
        <p:nvPicPr>
          <p:cNvPr id="282" name="image39.png"/>
          <p:cNvPicPr/>
          <p:nvPr/>
        </p:nvPicPr>
        <p:blipFill>
          <a:blip r:embed="rId2">
            <a:extLst/>
          </a:blip>
          <a:stretch>
            <a:fillRect/>
          </a:stretch>
        </p:blipFill>
        <p:spPr>
          <a:xfrm>
            <a:off x="4572000" y="4143811"/>
            <a:ext cx="3168352" cy="2093502"/>
          </a:xfrm>
          <a:prstGeom prst="rect">
            <a:avLst/>
          </a:prstGeom>
          <a:ln w="12700">
            <a:miter lim="400000"/>
          </a:ln>
        </p:spPr>
      </p:pic>
      <p:sp>
        <p:nvSpPr>
          <p:cNvPr id="283" name="Shape 283"/>
          <p:cNvSpPr/>
          <p:nvPr/>
        </p:nvSpPr>
        <p:spPr>
          <a:xfrm>
            <a:off x="5292080" y="5079915"/>
            <a:ext cx="2016225" cy="4983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solidFill>
                  <a:srgbClr val="0070C0"/>
                </a:solidFill>
                <a:latin typeface="微软雅黑"/>
                <a:ea typeface="微软雅黑"/>
                <a:cs typeface="微软雅黑"/>
                <a:sym typeface="微软雅黑"/>
              </a:defRPr>
            </a:lvl1pPr>
          </a:lstStyle>
          <a:p>
            <a:pPr lvl="0">
              <a:defRPr b="0" sz="1800">
                <a:solidFill>
                  <a:srgbClr val="000000"/>
                </a:solidFill>
              </a:defRPr>
            </a:pPr>
            <a:r>
              <a:rPr b="1" sz="3200">
                <a:solidFill>
                  <a:srgbClr val="0070C0"/>
                </a:solidFill>
              </a:rPr>
              <a:t>范围更广</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88" name="Group 288"/>
          <p:cNvGrpSpPr/>
          <p:nvPr/>
        </p:nvGrpSpPr>
        <p:grpSpPr>
          <a:xfrm>
            <a:off x="69520" y="2364743"/>
            <a:ext cx="3494368" cy="2706787"/>
            <a:chOff x="0" y="0"/>
            <a:chExt cx="3494366" cy="2706786"/>
          </a:xfrm>
        </p:grpSpPr>
        <p:pic>
          <p:nvPicPr>
            <p:cNvPr id="285" name="image40.png" descr="d:\program files (x86)\360se6\User Data\temp\2c6f3d4c2db158e2948eee1b86dba011a936940c30d09-sHlQpQ_fw658.jpg"/>
            <p:cNvPicPr/>
            <p:nvPr/>
          </p:nvPicPr>
          <p:blipFill>
            <a:blip r:embed="rId2">
              <a:extLst/>
            </a:blip>
            <a:stretch>
              <a:fillRect/>
            </a:stretch>
          </p:blipFill>
          <p:spPr>
            <a:xfrm>
              <a:off x="-1" y="175083"/>
              <a:ext cx="2594302" cy="2531704"/>
            </a:xfrm>
            <a:prstGeom prst="rect">
              <a:avLst/>
            </a:prstGeom>
            <a:ln w="12700" cap="flat">
              <a:noFill/>
              <a:miter lim="400000"/>
            </a:ln>
            <a:effectLst/>
          </p:spPr>
        </p:pic>
        <p:sp>
          <p:nvSpPr>
            <p:cNvPr id="286" name="Shape 286"/>
            <p:cNvSpPr/>
            <p:nvPr/>
          </p:nvSpPr>
          <p:spPr>
            <a:xfrm>
              <a:off x="1244004" y="0"/>
              <a:ext cx="2250363" cy="1196073"/>
            </a:xfrm>
            <a:prstGeom prst="wedgeEllipseCallout">
              <a:avLst>
                <a:gd name="adj1" fmla="val -52501"/>
                <a:gd name="adj2" fmla="val 55211"/>
              </a:avLst>
            </a:prstGeom>
            <a:solidFill>
              <a:srgbClr val="FFFFFF"/>
            </a:solidFill>
            <a:ln w="12700" cap="flat">
              <a:noFill/>
              <a:miter lim="400000"/>
            </a:ln>
            <a:effectLst/>
          </p:spPr>
          <p:txBody>
            <a:bodyPr wrap="square" lIns="0" tIns="0" rIns="0" bIns="0" numCol="1" anchor="ctr">
              <a:noAutofit/>
            </a:bodyPr>
            <a:lstStyle/>
            <a:p>
              <a:pPr lvl="0" algn="ctr">
                <a:defRPr>
                  <a:solidFill>
                    <a:srgbClr val="FFFFFF"/>
                  </a:solidFill>
                </a:defRPr>
              </a:pPr>
            </a:p>
          </p:txBody>
        </p:sp>
        <p:pic>
          <p:nvPicPr>
            <p:cNvPr id="287" name="image41.png"/>
            <p:cNvPicPr/>
            <p:nvPr/>
          </p:nvPicPr>
          <p:blipFill>
            <a:blip r:embed="rId3">
              <a:extLst/>
            </a:blip>
            <a:stretch>
              <a:fillRect/>
            </a:stretch>
          </p:blipFill>
          <p:spPr>
            <a:xfrm>
              <a:off x="1319145" y="1093647"/>
              <a:ext cx="1241580" cy="289264"/>
            </a:xfrm>
            <a:prstGeom prst="rect">
              <a:avLst/>
            </a:prstGeom>
            <a:ln w="12700" cap="flat">
              <a:noFill/>
              <a:miter lim="400000"/>
            </a:ln>
            <a:effectLst/>
          </p:spPr>
        </p:pic>
      </p:grpSp>
      <p:sp>
        <p:nvSpPr>
          <p:cNvPr id="289" name="Shape 289"/>
          <p:cNvSpPr/>
          <p:nvPr>
            <p:ph type="title"/>
          </p:nvPr>
        </p:nvSpPr>
        <p:spPr>
          <a:xfrm>
            <a:off x="0" y="31371"/>
            <a:ext cx="9144000"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如何防治</a:t>
            </a:r>
            <a:r>
              <a:rPr b="1" sz="2800">
                <a:solidFill>
                  <a:srgbClr val="FFFF00"/>
                </a:solidFill>
              </a:rPr>
              <a:t>“</a:t>
            </a:r>
            <a:r>
              <a:rPr b="1" sz="2800">
                <a:solidFill>
                  <a:srgbClr val="FFFF00"/>
                </a:solidFill>
                <a:latin typeface="微软雅黑"/>
                <a:ea typeface="微软雅黑"/>
                <a:cs typeface="微软雅黑"/>
                <a:sym typeface="微软雅黑"/>
              </a:rPr>
              <a:t>终极杀手</a:t>
            </a:r>
            <a:r>
              <a:rPr b="1" sz="2800">
                <a:solidFill>
                  <a:srgbClr val="FFFF00"/>
                </a:solidFill>
              </a:rPr>
              <a:t>”</a:t>
            </a:r>
            <a:r>
              <a:rPr b="1" sz="2800">
                <a:solidFill>
                  <a:srgbClr val="FFFF00"/>
                </a:solidFill>
                <a:latin typeface="微软雅黑"/>
                <a:ea typeface="微软雅黑"/>
                <a:cs typeface="微软雅黑"/>
                <a:sym typeface="微软雅黑"/>
              </a:rPr>
              <a:t>？</a:t>
            </a:r>
          </a:p>
        </p:txBody>
      </p:sp>
      <p:sp>
        <p:nvSpPr>
          <p:cNvPr id="290" name="Shape 290"/>
          <p:cNvSpPr/>
          <p:nvPr/>
        </p:nvSpPr>
        <p:spPr>
          <a:xfrm>
            <a:off x="2159307" y="2335228"/>
            <a:ext cx="6373133" cy="2736302"/>
          </a:xfrm>
          <a:prstGeom prst="roundRect">
            <a:avLst>
              <a:gd name="adj" fmla="val 11921"/>
            </a:avLst>
          </a:prstGeom>
          <a:gradFill>
            <a:gsLst>
              <a:gs pos="0">
                <a:srgbClr val="BDF395"/>
              </a:gs>
              <a:gs pos="50000">
                <a:srgbClr val="D5F6BE"/>
              </a:gs>
              <a:gs pos="100000">
                <a:srgbClr val="EAFADF"/>
              </a:gs>
            </a:gsLst>
            <a:lin ang="2700000"/>
          </a:gradFill>
          <a:ln w="25400">
            <a:solidFill>
              <a:srgbClr val="FFFFFF"/>
            </a:solidFill>
            <a:round/>
          </a:ln>
          <a:effectLst>
            <a:outerShdw sx="100000" sy="100000" kx="0" ky="0" algn="b" rotWithShape="0" blurRad="12700" dist="53882" dir="2700000">
              <a:srgbClr val="000000">
                <a:alpha val="50000"/>
              </a:srgbClr>
            </a:outerShdw>
          </a:effectLst>
        </p:spPr>
        <p:txBody>
          <a:bodyPr lIns="0" tIns="0" rIns="0" bIns="0" anchor="ctr"/>
          <a:lstStyle/>
          <a:p>
            <a:pPr lvl="0">
              <a:defRPr>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pPr>
          </a:p>
        </p:txBody>
      </p:sp>
      <p:sp>
        <p:nvSpPr>
          <p:cNvPr id="291" name="Shape 291"/>
          <p:cNvSpPr/>
          <p:nvPr/>
        </p:nvSpPr>
        <p:spPr>
          <a:xfrm>
            <a:off x="2421363" y="2378230"/>
            <a:ext cx="6008590" cy="211631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150000"/>
              </a:lnSpc>
            </a:pPr>
            <a:r>
              <a:rPr b="1" sz="2400">
                <a:latin typeface="微软雅黑"/>
                <a:ea typeface="微软雅黑"/>
                <a:cs typeface="微软雅黑"/>
                <a:sym typeface="微软雅黑"/>
              </a:rPr>
              <a:t>糖尿病患者应</a:t>
            </a:r>
            <a:r>
              <a:rPr b="1" sz="2800">
                <a:solidFill>
                  <a:srgbClr val="C00000"/>
                </a:solidFill>
              </a:rPr>
              <a:t>“</a:t>
            </a:r>
            <a:r>
              <a:rPr b="1" sz="2800">
                <a:solidFill>
                  <a:srgbClr val="C00000"/>
                </a:solidFill>
                <a:latin typeface="微软雅黑"/>
                <a:ea typeface="微软雅黑"/>
                <a:cs typeface="微软雅黑"/>
                <a:sym typeface="微软雅黑"/>
              </a:rPr>
              <a:t>擒贼先擒王</a:t>
            </a:r>
            <a:r>
              <a:rPr b="1" sz="2800">
                <a:solidFill>
                  <a:srgbClr val="C00000"/>
                </a:solidFill>
              </a:rPr>
              <a:t>”</a:t>
            </a:r>
            <a:r>
              <a:rPr b="1" sz="2800">
                <a:solidFill>
                  <a:srgbClr val="C00000"/>
                </a:solidFill>
                <a:latin typeface="微软雅黑"/>
                <a:ea typeface="微软雅黑"/>
                <a:cs typeface="微软雅黑"/>
                <a:sym typeface="微软雅黑"/>
              </a:rPr>
              <a:t>，</a:t>
            </a:r>
            <a:endParaRPr b="1" sz="2800">
              <a:solidFill>
                <a:srgbClr val="C00000"/>
              </a:solidFill>
            </a:endParaRPr>
          </a:p>
          <a:p>
            <a:pPr lvl="0">
              <a:lnSpc>
                <a:spcPct val="150000"/>
              </a:lnSpc>
            </a:pPr>
            <a:r>
              <a:rPr b="1" sz="2800">
                <a:solidFill>
                  <a:srgbClr val="C00000"/>
                </a:solidFill>
                <a:latin typeface="微软雅黑"/>
                <a:ea typeface="微软雅黑"/>
                <a:cs typeface="微软雅黑"/>
                <a:sym typeface="微软雅黑"/>
              </a:rPr>
              <a:t>更积极、更严格控制</a:t>
            </a:r>
            <a:r>
              <a:rPr b="1" sz="2800">
                <a:solidFill>
                  <a:srgbClr val="C00000"/>
                </a:solidFill>
              </a:rPr>
              <a:t>“</a:t>
            </a:r>
            <a:r>
              <a:rPr b="1" sz="2800">
                <a:solidFill>
                  <a:srgbClr val="C00000"/>
                </a:solidFill>
                <a:latin typeface="微软雅黑"/>
                <a:ea typeface="微软雅黑"/>
                <a:cs typeface="微软雅黑"/>
                <a:sym typeface="微软雅黑"/>
              </a:rPr>
              <a:t>坏</a:t>
            </a:r>
            <a:r>
              <a:rPr b="1" sz="2800">
                <a:solidFill>
                  <a:srgbClr val="C00000"/>
                </a:solidFill>
              </a:rPr>
              <a:t>”</a:t>
            </a:r>
            <a:r>
              <a:rPr b="1" sz="2800">
                <a:solidFill>
                  <a:srgbClr val="C00000"/>
                </a:solidFill>
                <a:latin typeface="微软雅黑"/>
                <a:ea typeface="微软雅黑"/>
                <a:cs typeface="微软雅黑"/>
                <a:sym typeface="微软雅黑"/>
              </a:rPr>
              <a:t>胆固醇，</a:t>
            </a:r>
            <a:endParaRPr b="1" sz="2800">
              <a:solidFill>
                <a:srgbClr val="C00000"/>
              </a:solidFill>
            </a:endParaRPr>
          </a:p>
          <a:p>
            <a:pPr lvl="0">
              <a:lnSpc>
                <a:spcPct val="150000"/>
              </a:lnSpc>
            </a:pPr>
            <a:r>
              <a:rPr b="1" sz="2400">
                <a:latin typeface="微软雅黑"/>
                <a:ea typeface="微软雅黑"/>
                <a:cs typeface="微软雅黑"/>
                <a:sym typeface="微软雅黑"/>
              </a:rPr>
              <a:t>预防动脉粥样硬化，才能防治心血管疾病</a:t>
            </a:r>
            <a:endParaRPr b="1" sz="2400"/>
          </a:p>
          <a:p>
            <a:pPr lvl="0">
              <a:lnSpc>
                <a:spcPct val="150000"/>
              </a:lnSpc>
            </a:pPr>
            <a:r>
              <a:rPr b="1" sz="2400">
                <a:latin typeface="微软雅黑"/>
                <a:ea typeface="微软雅黑"/>
                <a:cs typeface="微软雅黑"/>
                <a:sym typeface="微软雅黑"/>
              </a:rPr>
              <a:t>这个</a:t>
            </a:r>
            <a:r>
              <a:rPr b="1" sz="2400"/>
              <a:t>“</a:t>
            </a:r>
            <a:r>
              <a:rPr b="1" sz="2400">
                <a:latin typeface="微软雅黑"/>
                <a:ea typeface="微软雅黑"/>
                <a:cs typeface="微软雅黑"/>
                <a:sym typeface="微软雅黑"/>
              </a:rPr>
              <a:t>终极杀手</a:t>
            </a:r>
            <a:r>
              <a:rPr b="1" sz="2400"/>
              <a:t>”</a:t>
            </a:r>
            <a:r>
              <a:rPr b="1" sz="2400">
                <a:latin typeface="微软雅黑"/>
                <a:ea typeface="微软雅黑"/>
                <a:cs typeface="微软雅黑"/>
                <a:sym typeface="微软雅黑"/>
              </a:rPr>
              <a:t>！</a:t>
            </a:r>
          </a:p>
        </p:txBody>
      </p:sp>
      <p:pic>
        <p:nvPicPr>
          <p:cNvPr id="292" name="image42.png" descr="d:\program files (x86)\360se6\User Data\temp\U1708P361DT20070309103035.jpg"/>
          <p:cNvPicPr/>
          <p:nvPr/>
        </p:nvPicPr>
        <p:blipFill>
          <a:blip r:embed="rId4">
            <a:extLst/>
          </a:blip>
          <a:stretch>
            <a:fillRect/>
          </a:stretch>
        </p:blipFill>
        <p:spPr>
          <a:xfrm>
            <a:off x="6907780" y="1059245"/>
            <a:ext cx="2239980" cy="1900428"/>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nvSpPr>
        <p:spPr>
          <a:xfrm>
            <a:off x="1835694" y="2794835"/>
            <a:ext cx="5829994" cy="1044344"/>
          </a:xfrm>
          <a:prstGeom prst="roundRect">
            <a:avLst>
              <a:gd name="adj" fmla="val 16667"/>
            </a:avLst>
          </a:prstGeom>
          <a:solidFill>
            <a:srgbClr val="FFFFFF"/>
          </a:solidFill>
          <a:ln w="25400">
            <a:solidFill>
              <a:srgbClr val="4BACC6"/>
            </a:solidFill>
          </a:ln>
        </p:spPr>
        <p:txBody>
          <a:bodyPr lIns="0" tIns="0" rIns="0" bIns="0" anchor="ctr"/>
          <a:lstStyle/>
          <a:p>
            <a:pPr lvl="0" algn="ctr"/>
          </a:p>
        </p:txBody>
      </p:sp>
      <p:sp>
        <p:nvSpPr>
          <p:cNvPr id="295" name="Shape 295"/>
          <p:cNvSpPr/>
          <p:nvPr/>
        </p:nvSpPr>
        <p:spPr>
          <a:xfrm>
            <a:off x="578025" y="3837459"/>
            <a:ext cx="5753722" cy="22844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B9CDE5"/>
          </a:solidFill>
          <a:ln w="25400">
            <a:solidFill>
              <a:srgbClr val="FFFF00"/>
            </a:solidFill>
          </a:ln>
        </p:spPr>
        <p:txBody>
          <a:bodyPr lIns="0" tIns="0" rIns="0" bIns="0" anchor="ctr"/>
          <a:lstStyle/>
          <a:p>
            <a:pPr lvl="0" algn="ctr"/>
          </a:p>
        </p:txBody>
      </p:sp>
      <p:sp>
        <p:nvSpPr>
          <p:cNvPr id="296" name="Shape 296"/>
          <p:cNvSpPr/>
          <p:nvPr>
            <p:ph type="title"/>
          </p:nvPr>
        </p:nvSpPr>
        <p:spPr>
          <a:xfrm>
            <a:off x="0" y="31371"/>
            <a:ext cx="9144000"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糖尿病患者</a:t>
            </a:r>
            <a:r>
              <a:rPr b="1" sz="2800">
                <a:solidFill>
                  <a:srgbClr val="FFFFFF"/>
                </a:solidFill>
              </a:rPr>
              <a:t>“</a:t>
            </a:r>
            <a:r>
              <a:rPr b="1" sz="2800">
                <a:solidFill>
                  <a:srgbClr val="FFFFFF"/>
                </a:solidFill>
                <a:latin typeface="微软雅黑"/>
                <a:ea typeface="微软雅黑"/>
                <a:cs typeface="微软雅黑"/>
                <a:sym typeface="微软雅黑"/>
              </a:rPr>
              <a:t>坏</a:t>
            </a:r>
            <a:r>
              <a:rPr b="1" sz="2800">
                <a:solidFill>
                  <a:srgbClr val="FFFFFF"/>
                </a:solidFill>
              </a:rPr>
              <a:t>”</a:t>
            </a:r>
            <a:r>
              <a:rPr b="1" sz="2800">
                <a:solidFill>
                  <a:srgbClr val="FFFFFF"/>
                </a:solidFill>
                <a:latin typeface="微软雅黑"/>
                <a:ea typeface="微软雅黑"/>
                <a:cs typeface="微软雅黑"/>
                <a:sym typeface="微软雅黑"/>
              </a:rPr>
              <a:t>胆固醇参考值应该</a:t>
            </a:r>
            <a:r>
              <a:rPr b="1" sz="3600">
                <a:solidFill>
                  <a:srgbClr val="FFFF00"/>
                </a:solidFill>
              </a:rPr>
              <a:t>“</a:t>
            </a:r>
            <a:r>
              <a:rPr b="1" sz="3600">
                <a:solidFill>
                  <a:srgbClr val="FFFF00"/>
                </a:solidFill>
                <a:latin typeface="微软雅黑"/>
                <a:ea typeface="微软雅黑"/>
                <a:cs typeface="微软雅黑"/>
                <a:sym typeface="微软雅黑"/>
              </a:rPr>
              <a:t>低于常人</a:t>
            </a:r>
            <a:r>
              <a:rPr b="1" sz="3600">
                <a:solidFill>
                  <a:srgbClr val="FFFF00"/>
                </a:solidFill>
              </a:rPr>
              <a:t>”</a:t>
            </a:r>
          </a:p>
        </p:txBody>
      </p:sp>
      <p:sp>
        <p:nvSpPr>
          <p:cNvPr id="297" name="Shape 297"/>
          <p:cNvSpPr/>
          <p:nvPr/>
        </p:nvSpPr>
        <p:spPr>
          <a:xfrm>
            <a:off x="1457702" y="1438132"/>
            <a:ext cx="5994619" cy="982756"/>
          </a:xfrm>
          <a:prstGeom prst="roundRect">
            <a:avLst>
              <a:gd name="adj" fmla="val 16667"/>
            </a:avLst>
          </a:prstGeom>
          <a:solidFill>
            <a:srgbClr val="FFFFFF"/>
          </a:solidFill>
          <a:ln w="25400">
            <a:solidFill>
              <a:srgbClr val="4BACC6"/>
            </a:solidFill>
          </a:ln>
        </p:spPr>
        <p:txBody>
          <a:bodyPr lIns="0" tIns="0" rIns="0" bIns="0" anchor="ctr"/>
          <a:lstStyle/>
          <a:p>
            <a:pPr lvl="0" algn="ctr"/>
          </a:p>
        </p:txBody>
      </p:sp>
      <p:sp>
        <p:nvSpPr>
          <p:cNvPr id="298" name="Shape 298"/>
          <p:cNvSpPr/>
          <p:nvPr/>
        </p:nvSpPr>
        <p:spPr>
          <a:xfrm>
            <a:off x="1516586" y="1637121"/>
            <a:ext cx="5804780"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2400">
                <a:latin typeface="微软雅黑"/>
                <a:ea typeface="微软雅黑"/>
                <a:cs typeface="微软雅黑"/>
                <a:sym typeface="微软雅黑"/>
              </a:rPr>
              <a:t> 正常人：“坏”胆固醇＜</a:t>
            </a:r>
            <a:r>
              <a:rPr b="1" sz="3200">
                <a:solidFill>
                  <a:srgbClr val="C00000"/>
                </a:solidFill>
              </a:rPr>
              <a:t>3.37</a:t>
            </a:r>
            <a:r>
              <a:rPr sz="2400">
                <a:latin typeface="微软雅黑"/>
                <a:ea typeface="微软雅黑"/>
                <a:cs typeface="微软雅黑"/>
                <a:sym typeface="微软雅黑"/>
              </a:rPr>
              <a:t>mmol/L</a:t>
            </a:r>
          </a:p>
        </p:txBody>
      </p:sp>
      <p:sp>
        <p:nvSpPr>
          <p:cNvPr id="299" name="Shape 299"/>
          <p:cNvSpPr/>
          <p:nvPr/>
        </p:nvSpPr>
        <p:spPr>
          <a:xfrm>
            <a:off x="1079118" y="2653807"/>
            <a:ext cx="6586572" cy="9036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285750" indent="-285750" algn="r">
              <a:buSzPct val="100000"/>
              <a:buFont typeface="Arial"/>
              <a:buChar char="•"/>
            </a:pPr>
            <a:endParaRPr sz="2400"/>
          </a:p>
          <a:p>
            <a:pPr lvl="0" algn="r"/>
            <a:r>
              <a:rPr sz="2400">
                <a:latin typeface="微软雅黑"/>
                <a:ea typeface="微软雅黑"/>
                <a:cs typeface="微软雅黑"/>
                <a:sym typeface="微软雅黑"/>
              </a:rPr>
              <a:t>糖尿病患者：</a:t>
            </a:r>
            <a:r>
              <a:rPr sz="2400"/>
              <a:t>“</a:t>
            </a:r>
            <a:r>
              <a:rPr sz="2400">
                <a:latin typeface="微软雅黑"/>
                <a:ea typeface="微软雅黑"/>
                <a:cs typeface="微软雅黑"/>
                <a:sym typeface="微软雅黑"/>
              </a:rPr>
              <a:t>坏</a:t>
            </a:r>
            <a:r>
              <a:rPr sz="2400">
                <a:latin typeface="微软雅黑"/>
                <a:ea typeface="微软雅黑"/>
                <a:cs typeface="微软雅黑"/>
                <a:sym typeface="微软雅黑"/>
              </a:rPr>
              <a:t>”</a:t>
            </a:r>
            <a:r>
              <a:rPr sz="2400">
                <a:latin typeface="微软雅黑"/>
                <a:ea typeface="微软雅黑"/>
                <a:cs typeface="微软雅黑"/>
                <a:sym typeface="微软雅黑"/>
              </a:rPr>
              <a:t>胆固醇＜</a:t>
            </a:r>
            <a:r>
              <a:rPr b="1" sz="3200">
                <a:solidFill>
                  <a:srgbClr val="C00000"/>
                </a:solidFill>
              </a:rPr>
              <a:t>2.6</a:t>
            </a:r>
            <a:r>
              <a:rPr sz="2400"/>
              <a:t>mmol/L</a:t>
            </a:r>
          </a:p>
        </p:txBody>
      </p:sp>
      <p:pic>
        <p:nvPicPr>
          <p:cNvPr id="300" name="image43.png" descr="d:\program files (x86)\360se6\User Data\temp\t01b58bbf4ab7216f69.jpg"/>
          <p:cNvPicPr/>
          <p:nvPr/>
        </p:nvPicPr>
        <p:blipFill>
          <a:blip r:embed="rId2">
            <a:extLst/>
          </a:blip>
          <a:stretch>
            <a:fillRect/>
          </a:stretch>
        </p:blipFill>
        <p:spPr>
          <a:xfrm>
            <a:off x="7380312" y="2564903"/>
            <a:ext cx="2031201" cy="1792237"/>
          </a:xfrm>
          <a:prstGeom prst="rect">
            <a:avLst/>
          </a:prstGeom>
          <a:ln w="12700">
            <a:miter lim="400000"/>
          </a:ln>
        </p:spPr>
      </p:pic>
      <p:grpSp>
        <p:nvGrpSpPr>
          <p:cNvPr id="304" name="Group 304"/>
          <p:cNvGrpSpPr/>
          <p:nvPr/>
        </p:nvGrpSpPr>
        <p:grpSpPr>
          <a:xfrm>
            <a:off x="6331746" y="3933056"/>
            <a:ext cx="2168913" cy="2239505"/>
            <a:chOff x="0" y="0"/>
            <a:chExt cx="2168911" cy="2239504"/>
          </a:xfrm>
        </p:grpSpPr>
        <p:pic>
          <p:nvPicPr>
            <p:cNvPr id="301" name="image44.png" descr="d:\program files (x86)\360se6\User Data\temp\52871220628958863.jpg"/>
            <p:cNvPicPr/>
            <p:nvPr/>
          </p:nvPicPr>
          <p:blipFill>
            <a:blip r:embed="rId3">
              <a:extLst/>
            </a:blip>
            <a:srcRect l="0" t="7878" r="0" b="12111"/>
            <a:stretch>
              <a:fillRect/>
            </a:stretch>
          </p:blipFill>
          <p:spPr>
            <a:xfrm>
              <a:off x="0" y="-1"/>
              <a:ext cx="2168912" cy="2239506"/>
            </a:xfrm>
            <a:prstGeom prst="rect">
              <a:avLst/>
            </a:prstGeom>
            <a:ln w="12700" cap="flat">
              <a:noFill/>
              <a:miter lim="400000"/>
            </a:ln>
            <a:effectLst/>
          </p:spPr>
        </p:pic>
        <p:sp>
          <p:nvSpPr>
            <p:cNvPr id="302" name="Shape 302"/>
            <p:cNvSpPr/>
            <p:nvPr/>
          </p:nvSpPr>
          <p:spPr>
            <a:xfrm>
              <a:off x="223960" y="1002741"/>
              <a:ext cx="789941" cy="325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C00000"/>
                  </a:solidFill>
                  <a:latin typeface="微软雅黑"/>
                  <a:ea typeface="微软雅黑"/>
                  <a:cs typeface="微软雅黑"/>
                  <a:sym typeface="微软雅黑"/>
                </a:defRPr>
              </a:lvl1pPr>
            </a:lstStyle>
            <a:p>
              <a:pPr lvl="0">
                <a:defRPr b="0">
                  <a:solidFill>
                    <a:srgbClr val="000000"/>
                  </a:solidFill>
                </a:defRPr>
              </a:pPr>
              <a:r>
                <a:rPr b="1">
                  <a:solidFill>
                    <a:srgbClr val="C00000"/>
                  </a:solidFill>
                </a:rPr>
                <a:t>正常人</a:t>
              </a:r>
            </a:p>
          </p:txBody>
        </p:sp>
        <p:sp>
          <p:nvSpPr>
            <p:cNvPr id="303" name="Shape 303"/>
            <p:cNvSpPr/>
            <p:nvPr/>
          </p:nvSpPr>
          <p:spPr>
            <a:xfrm>
              <a:off x="1161556" y="1487087"/>
              <a:ext cx="789941" cy="325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C00000"/>
                  </a:solidFill>
                  <a:latin typeface="微软雅黑"/>
                  <a:ea typeface="微软雅黑"/>
                  <a:cs typeface="微软雅黑"/>
                  <a:sym typeface="微软雅黑"/>
                </a:defRPr>
              </a:lvl1pPr>
            </a:lstStyle>
            <a:p>
              <a:pPr lvl="0">
                <a:defRPr b="0">
                  <a:solidFill>
                    <a:srgbClr val="000000"/>
                  </a:solidFill>
                </a:defRPr>
              </a:pPr>
              <a:r>
                <a:rPr b="1">
                  <a:solidFill>
                    <a:srgbClr val="C00000"/>
                  </a:solidFill>
                </a:rPr>
                <a:t>糖尿病</a:t>
              </a:r>
            </a:p>
          </p:txBody>
        </p:sp>
      </p:grpSp>
      <p:sp>
        <p:nvSpPr>
          <p:cNvPr id="305" name="Shape 305"/>
          <p:cNvSpPr/>
          <p:nvPr/>
        </p:nvSpPr>
        <p:spPr>
          <a:xfrm>
            <a:off x="1668164" y="4593321"/>
            <a:ext cx="3983957" cy="6172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latin typeface="微软雅黑"/>
                <a:ea typeface="微软雅黑"/>
                <a:cs typeface="微软雅黑"/>
                <a:sym typeface="微软雅黑"/>
              </a:defRPr>
            </a:lvl1pPr>
          </a:lstStyle>
          <a:p>
            <a:pPr lvl="0">
              <a:defRPr sz="1800"/>
            </a:pPr>
            <a:r>
              <a:rPr sz="2000"/>
              <a:t>糖尿病患者将血脂降这一水平，才能预防动脉粥样硬化</a:t>
            </a:r>
          </a:p>
        </p:txBody>
      </p:sp>
      <p:pic>
        <p:nvPicPr>
          <p:cNvPr id="306" name="image32.tif" descr="卡通医生矢量图大图 点击还原"/>
          <p:cNvPicPr/>
          <p:nvPr/>
        </p:nvPicPr>
        <p:blipFill>
          <a:blip r:embed="rId4">
            <a:extLst/>
          </a:blip>
          <a:srcRect l="0" t="34361" r="75097" b="22596"/>
          <a:stretch>
            <a:fillRect/>
          </a:stretch>
        </p:blipFill>
        <p:spPr>
          <a:xfrm>
            <a:off x="253044" y="5111017"/>
            <a:ext cx="1398721" cy="1645555"/>
          </a:xfrm>
          <a:prstGeom prst="rect">
            <a:avLst/>
          </a:prstGeom>
          <a:ln w="12700">
            <a:miter lim="400000"/>
          </a:ln>
        </p:spPr>
      </p:pic>
      <p:pic>
        <p:nvPicPr>
          <p:cNvPr id="307" name="image45.png"/>
          <p:cNvPicPr/>
          <p:nvPr/>
        </p:nvPicPr>
        <p:blipFill>
          <a:blip r:embed="rId5">
            <a:extLst/>
          </a:blip>
          <a:srcRect l="0" t="5892" r="0" b="0"/>
          <a:stretch>
            <a:fillRect/>
          </a:stretch>
        </p:blipFill>
        <p:spPr>
          <a:xfrm>
            <a:off x="578026" y="1086591"/>
            <a:ext cx="807670" cy="1690909"/>
          </a:xfrm>
          <a:prstGeom prst="rect">
            <a:avLst/>
          </a:prstGeom>
          <a:ln w="12700">
            <a:miter lim="400000"/>
          </a:ln>
        </p:spPr>
      </p:pic>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nvSpPr>
        <p:spPr>
          <a:xfrm>
            <a:off x="1920334" y="5013176"/>
            <a:ext cx="7044154" cy="11696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 y="3600"/>
                </a:moveTo>
                <a:cubicBezTo>
                  <a:pt x="1728" y="1612"/>
                  <a:pt x="1995" y="0"/>
                  <a:pt x="2325" y="0"/>
                </a:cubicBezTo>
                <a:lnTo>
                  <a:pt x="5040" y="0"/>
                </a:lnTo>
                <a:lnTo>
                  <a:pt x="21002" y="0"/>
                </a:lnTo>
                <a:cubicBezTo>
                  <a:pt x="21332" y="0"/>
                  <a:pt x="21600" y="1612"/>
                  <a:pt x="21600" y="3600"/>
                </a:cubicBezTo>
                <a:lnTo>
                  <a:pt x="21600" y="3600"/>
                </a:lnTo>
                <a:lnTo>
                  <a:pt x="21600" y="18000"/>
                </a:lnTo>
                <a:cubicBezTo>
                  <a:pt x="21600" y="19988"/>
                  <a:pt x="21332" y="21600"/>
                  <a:pt x="21002" y="21600"/>
                </a:cubicBezTo>
                <a:lnTo>
                  <a:pt x="2325" y="21600"/>
                </a:lnTo>
                <a:cubicBezTo>
                  <a:pt x="1995" y="21600"/>
                  <a:pt x="1728" y="19988"/>
                  <a:pt x="1728" y="18000"/>
                </a:cubicBezTo>
                <a:lnTo>
                  <a:pt x="1728" y="9000"/>
                </a:lnTo>
                <a:lnTo>
                  <a:pt x="0" y="6508"/>
                </a:lnTo>
                <a:lnTo>
                  <a:pt x="1728" y="3600"/>
                </a:lnTo>
                <a:close/>
              </a:path>
            </a:pathLst>
          </a:custGeom>
          <a:gradFill>
            <a:gsLst>
              <a:gs pos="0">
                <a:srgbClr val="A5E6FF"/>
              </a:gs>
              <a:gs pos="35000">
                <a:srgbClr val="BFEDFF"/>
              </a:gs>
              <a:gs pos="100000">
                <a:srgbClr val="E7F8FF"/>
              </a:gs>
            </a:gsLst>
            <a:lin ang="16200000"/>
          </a:gradFill>
          <a:ln>
            <a:solidFill>
              <a:srgbClr val="46AAC4"/>
            </a:solidFill>
          </a:ln>
          <a:effectLst>
            <a:outerShdw sx="100000" sy="100000" kx="0" ky="0" algn="b" rotWithShape="0" blurRad="38100" dist="20000" dir="5400000">
              <a:srgbClr val="000000">
                <a:alpha val="38000"/>
              </a:srgbClr>
            </a:outerShdw>
          </a:effectLst>
        </p:spPr>
        <p:txBody>
          <a:bodyPr lIns="0" tIns="0" rIns="0" bIns="0" anchor="ctr"/>
          <a:lstStyle/>
          <a:p>
            <a:pPr lvl="0" algn="ctr"/>
          </a:p>
        </p:txBody>
      </p:sp>
      <p:sp>
        <p:nvSpPr>
          <p:cNvPr id="310" name="Shape 310"/>
          <p:cNvSpPr/>
          <p:nvPr>
            <p:ph type="title"/>
          </p:nvPr>
        </p:nvSpPr>
        <p:spPr>
          <a:xfrm>
            <a:off x="0" y="31371"/>
            <a:ext cx="9144000"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糖尿病患者合并心血管疾病，应进一步降低</a:t>
            </a:r>
            <a:r>
              <a:rPr b="1" sz="2800">
                <a:solidFill>
                  <a:srgbClr val="FFFFFF"/>
                </a:solidFill>
              </a:rPr>
              <a:t>“</a:t>
            </a:r>
            <a:r>
              <a:rPr b="1" sz="2800">
                <a:solidFill>
                  <a:srgbClr val="FFFFFF"/>
                </a:solidFill>
                <a:latin typeface="微软雅黑"/>
                <a:ea typeface="微软雅黑"/>
                <a:cs typeface="微软雅黑"/>
                <a:sym typeface="微软雅黑"/>
              </a:rPr>
              <a:t>坏</a:t>
            </a:r>
            <a:r>
              <a:rPr b="1" sz="2800">
                <a:solidFill>
                  <a:srgbClr val="FFFFFF"/>
                </a:solidFill>
              </a:rPr>
              <a:t>”</a:t>
            </a:r>
            <a:r>
              <a:rPr b="1" sz="2800">
                <a:solidFill>
                  <a:srgbClr val="FFFFFF"/>
                </a:solidFill>
                <a:latin typeface="微软雅黑"/>
                <a:ea typeface="微软雅黑"/>
                <a:cs typeface="微软雅黑"/>
                <a:sym typeface="微软雅黑"/>
              </a:rPr>
              <a:t>胆固醇</a:t>
            </a:r>
          </a:p>
        </p:txBody>
      </p:sp>
      <p:pic>
        <p:nvPicPr>
          <p:cNvPr id="311" name="image43.tif" descr="d:\program files (x86)\360se6\User Data\temp\t01b58bbf4ab7216f69.jpg"/>
          <p:cNvPicPr/>
          <p:nvPr/>
        </p:nvPicPr>
        <p:blipFill>
          <a:blip r:embed="rId2">
            <a:extLst/>
          </a:blip>
          <a:stretch>
            <a:fillRect/>
          </a:stretch>
        </p:blipFill>
        <p:spPr>
          <a:xfrm>
            <a:off x="395534" y="1207784"/>
            <a:ext cx="3051246" cy="2692277"/>
          </a:xfrm>
          <a:prstGeom prst="rect">
            <a:avLst/>
          </a:prstGeom>
          <a:ln w="12700">
            <a:miter lim="400000"/>
          </a:ln>
        </p:spPr>
      </p:pic>
      <p:sp>
        <p:nvSpPr>
          <p:cNvPr id="312" name="Shape 312"/>
          <p:cNvSpPr/>
          <p:nvPr/>
        </p:nvSpPr>
        <p:spPr>
          <a:xfrm>
            <a:off x="2726468" y="2423494"/>
            <a:ext cx="743893" cy="646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7798" y="7344"/>
                </a:lnTo>
                <a:lnTo>
                  <a:pt x="7798" y="0"/>
                </a:lnTo>
                <a:lnTo>
                  <a:pt x="13802" y="0"/>
                </a:lnTo>
                <a:lnTo>
                  <a:pt x="13802" y="7344"/>
                </a:lnTo>
                <a:lnTo>
                  <a:pt x="21600" y="7344"/>
                </a:lnTo>
                <a:lnTo>
                  <a:pt x="21600" y="14256"/>
                </a:lnTo>
                <a:lnTo>
                  <a:pt x="13802" y="14256"/>
                </a:lnTo>
                <a:lnTo>
                  <a:pt x="13802" y="21600"/>
                </a:lnTo>
                <a:lnTo>
                  <a:pt x="7798" y="21600"/>
                </a:lnTo>
                <a:lnTo>
                  <a:pt x="7798" y="14256"/>
                </a:lnTo>
                <a:lnTo>
                  <a:pt x="0" y="14256"/>
                </a:lnTo>
                <a:close/>
              </a:path>
            </a:pathLst>
          </a:custGeom>
          <a:solidFill>
            <a:srgbClr val="C00000"/>
          </a:solidFill>
          <a:ln w="12700">
            <a:miter lim="400000"/>
          </a:ln>
        </p:spPr>
        <p:txBody>
          <a:bodyPr lIns="0" tIns="0" rIns="0" bIns="0" anchor="ctr"/>
          <a:lstStyle/>
          <a:p>
            <a:pPr lvl="0" algn="ctr">
              <a:defRPr>
                <a:solidFill>
                  <a:srgbClr val="C00000"/>
                </a:solidFill>
              </a:defRPr>
            </a:pPr>
          </a:p>
        </p:txBody>
      </p:sp>
      <p:sp>
        <p:nvSpPr>
          <p:cNvPr id="313" name="Shape 313"/>
          <p:cNvSpPr/>
          <p:nvPr/>
        </p:nvSpPr>
        <p:spPr>
          <a:xfrm>
            <a:off x="3123451" y="2863519"/>
            <a:ext cx="2136141" cy="6172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ctr"/>
            <a:r>
              <a:rPr sz="2000">
                <a:latin typeface="微软雅黑"/>
                <a:ea typeface="微软雅黑"/>
                <a:cs typeface="微软雅黑"/>
                <a:sym typeface="微软雅黑"/>
              </a:rPr>
              <a:t>冠心病</a:t>
            </a:r>
            <a:endParaRPr sz="2000"/>
          </a:p>
          <a:p>
            <a:pPr lvl="0" algn="ctr"/>
            <a:r>
              <a:rPr sz="2000">
                <a:latin typeface="微软雅黑"/>
                <a:ea typeface="微软雅黑"/>
                <a:cs typeface="微软雅黑"/>
                <a:sym typeface="微软雅黑"/>
              </a:rPr>
              <a:t>（心梗、心绞痛）</a:t>
            </a:r>
          </a:p>
        </p:txBody>
      </p:sp>
      <p:sp>
        <p:nvSpPr>
          <p:cNvPr id="314" name="Shape 314"/>
          <p:cNvSpPr/>
          <p:nvPr/>
        </p:nvSpPr>
        <p:spPr>
          <a:xfrm>
            <a:off x="6991274" y="2787027"/>
            <a:ext cx="1882141" cy="3505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atin typeface="微软雅黑"/>
                <a:ea typeface="微软雅黑"/>
                <a:cs typeface="微软雅黑"/>
                <a:sym typeface="微软雅黑"/>
              </a:defRPr>
            </a:lvl1pPr>
          </a:lstStyle>
          <a:p>
            <a:pPr lvl="0">
              <a:defRPr sz="1800"/>
            </a:pPr>
            <a:r>
              <a:rPr sz="2000"/>
              <a:t>脑卒中（中风）</a:t>
            </a:r>
          </a:p>
        </p:txBody>
      </p:sp>
      <p:sp>
        <p:nvSpPr>
          <p:cNvPr id="315" name="Shape 315"/>
          <p:cNvSpPr/>
          <p:nvPr/>
        </p:nvSpPr>
        <p:spPr>
          <a:xfrm>
            <a:off x="611560" y="4005064"/>
            <a:ext cx="8115600" cy="830217"/>
          </a:xfrm>
          <a:prstGeom prst="roundRect">
            <a:avLst>
              <a:gd name="adj" fmla="val 16667"/>
            </a:avLst>
          </a:prstGeom>
          <a:solidFill>
            <a:srgbClr val="FFFFFF"/>
          </a:solidFill>
          <a:ln w="25400">
            <a:solidFill>
              <a:srgbClr val="4BACC6"/>
            </a:solidFill>
          </a:ln>
        </p:spPr>
        <p:txBody>
          <a:bodyPr lIns="0" tIns="0" rIns="0" bIns="0" anchor="ctr"/>
          <a:lstStyle/>
          <a:p>
            <a:pPr lvl="0" algn="ctr"/>
          </a:p>
        </p:txBody>
      </p:sp>
      <p:sp>
        <p:nvSpPr>
          <p:cNvPr id="316" name="Shape 316"/>
          <p:cNvSpPr/>
          <p:nvPr/>
        </p:nvSpPr>
        <p:spPr>
          <a:xfrm>
            <a:off x="827584" y="4125762"/>
            <a:ext cx="7776865" cy="548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sz="2400"/>
              <a:t>“</a:t>
            </a:r>
            <a:r>
              <a:rPr sz="2400">
                <a:latin typeface="微软雅黑"/>
                <a:ea typeface="微软雅黑"/>
                <a:cs typeface="微软雅黑"/>
                <a:sym typeface="微软雅黑"/>
              </a:rPr>
              <a:t>坏</a:t>
            </a:r>
            <a:r>
              <a:rPr sz="2400">
                <a:latin typeface="微软雅黑"/>
                <a:ea typeface="微软雅黑"/>
                <a:cs typeface="微软雅黑"/>
                <a:sym typeface="微软雅黑"/>
              </a:rPr>
              <a:t>”</a:t>
            </a:r>
            <a:r>
              <a:rPr sz="2400">
                <a:latin typeface="微软雅黑"/>
                <a:ea typeface="微软雅黑"/>
                <a:cs typeface="微软雅黑"/>
                <a:sym typeface="微软雅黑"/>
              </a:rPr>
              <a:t>胆固醇</a:t>
            </a:r>
            <a:r>
              <a:rPr sz="2400">
                <a:latin typeface="微软雅黑"/>
                <a:ea typeface="微软雅黑"/>
                <a:cs typeface="微软雅黑"/>
                <a:sym typeface="微软雅黑"/>
              </a:rPr>
              <a:t>LDL-C</a:t>
            </a:r>
            <a:r>
              <a:rPr sz="2400">
                <a:latin typeface="微软雅黑"/>
                <a:ea typeface="微软雅黑"/>
                <a:cs typeface="微软雅黑"/>
                <a:sym typeface="微软雅黑"/>
              </a:rPr>
              <a:t>应降至＜</a:t>
            </a:r>
            <a:r>
              <a:rPr b="1" sz="3200">
                <a:solidFill>
                  <a:srgbClr val="C00000"/>
                </a:solidFill>
              </a:rPr>
              <a:t>1.8</a:t>
            </a:r>
            <a:r>
              <a:rPr sz="2400"/>
              <a:t>mmol/L</a:t>
            </a:r>
          </a:p>
        </p:txBody>
      </p:sp>
      <p:pic>
        <p:nvPicPr>
          <p:cNvPr id="317" name="image46.png" descr="d:\program files (x86)\360se6\User Data\temp\29939779770633099381n.jpg"/>
          <p:cNvPicPr/>
          <p:nvPr/>
        </p:nvPicPr>
        <p:blipFill>
          <a:blip r:embed="rId3">
            <a:extLst/>
          </a:blip>
          <a:stretch>
            <a:fillRect/>
          </a:stretch>
        </p:blipFill>
        <p:spPr>
          <a:xfrm>
            <a:off x="3688139" y="1166282"/>
            <a:ext cx="1308192" cy="1592737"/>
          </a:xfrm>
          <a:prstGeom prst="rect">
            <a:avLst/>
          </a:prstGeom>
          <a:ln w="12700">
            <a:miter lim="400000"/>
          </a:ln>
        </p:spPr>
      </p:pic>
      <p:pic>
        <p:nvPicPr>
          <p:cNvPr id="318" name="image47.png" descr="d:\program files (x86)\360se6\User Data\temp\452_65bd51e9_a293_4224_b90a_e6b9b0506c44_0.jpg"/>
          <p:cNvPicPr/>
          <p:nvPr/>
        </p:nvPicPr>
        <p:blipFill>
          <a:blip r:embed="rId4">
            <a:extLst/>
          </a:blip>
          <a:stretch>
            <a:fillRect/>
          </a:stretch>
        </p:blipFill>
        <p:spPr>
          <a:xfrm>
            <a:off x="6835278" y="1166282"/>
            <a:ext cx="2136026" cy="1678308"/>
          </a:xfrm>
          <a:prstGeom prst="rect">
            <a:avLst/>
          </a:prstGeom>
          <a:ln w="12700">
            <a:miter lim="400000"/>
          </a:ln>
        </p:spPr>
      </p:pic>
      <p:sp>
        <p:nvSpPr>
          <p:cNvPr id="319" name="Shape 319"/>
          <p:cNvSpPr/>
          <p:nvPr/>
        </p:nvSpPr>
        <p:spPr>
          <a:xfrm>
            <a:off x="1444103" y="3488864"/>
            <a:ext cx="866141" cy="3505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atin typeface="微软雅黑"/>
                <a:ea typeface="微软雅黑"/>
                <a:cs typeface="微软雅黑"/>
                <a:sym typeface="微软雅黑"/>
              </a:defRPr>
            </a:lvl1pPr>
          </a:lstStyle>
          <a:p>
            <a:pPr lvl="0">
              <a:defRPr sz="1800"/>
            </a:pPr>
            <a:r>
              <a:rPr sz="2000"/>
              <a:t>糖尿病</a:t>
            </a:r>
          </a:p>
        </p:txBody>
      </p:sp>
      <p:pic>
        <p:nvPicPr>
          <p:cNvPr id="320" name="image20.png"/>
          <p:cNvPicPr/>
          <p:nvPr/>
        </p:nvPicPr>
        <p:blipFill>
          <a:blip r:embed="rId5">
            <a:extLst/>
          </a:blip>
          <a:stretch>
            <a:fillRect/>
          </a:stretch>
        </p:blipFill>
        <p:spPr>
          <a:xfrm>
            <a:off x="5436096" y="2051198"/>
            <a:ext cx="1116410" cy="1306437"/>
          </a:xfrm>
          <a:prstGeom prst="rect">
            <a:avLst/>
          </a:prstGeom>
          <a:ln w="12700">
            <a:miter lim="400000"/>
          </a:ln>
        </p:spPr>
      </p:pic>
      <p:sp>
        <p:nvSpPr>
          <p:cNvPr id="321" name="Shape 321"/>
          <p:cNvSpPr/>
          <p:nvPr/>
        </p:nvSpPr>
        <p:spPr>
          <a:xfrm>
            <a:off x="5132823" y="3371777"/>
            <a:ext cx="1882141" cy="3505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atin typeface="微软雅黑"/>
                <a:ea typeface="微软雅黑"/>
                <a:cs typeface="微软雅黑"/>
                <a:sym typeface="微软雅黑"/>
              </a:defRPr>
            </a:lvl1pPr>
          </a:lstStyle>
          <a:p>
            <a:pPr lvl="0">
              <a:defRPr sz="1800"/>
            </a:pPr>
            <a:r>
              <a:rPr sz="2000"/>
              <a:t>急性冠脉综合征</a:t>
            </a:r>
          </a:p>
        </p:txBody>
      </p:sp>
      <p:pic>
        <p:nvPicPr>
          <p:cNvPr id="322" name="image32.tif" descr="卡通医生矢量图大图 点击还原"/>
          <p:cNvPicPr/>
          <p:nvPr/>
        </p:nvPicPr>
        <p:blipFill>
          <a:blip r:embed="rId6">
            <a:extLst/>
          </a:blip>
          <a:srcRect l="0" t="34361" r="75097" b="22596"/>
          <a:stretch>
            <a:fillRect/>
          </a:stretch>
        </p:blipFill>
        <p:spPr>
          <a:xfrm>
            <a:off x="253044" y="5111017"/>
            <a:ext cx="1398721" cy="1645555"/>
          </a:xfrm>
          <a:prstGeom prst="rect">
            <a:avLst/>
          </a:prstGeom>
          <a:ln w="12700">
            <a:miter lim="400000"/>
          </a:ln>
        </p:spPr>
      </p:pic>
      <p:sp>
        <p:nvSpPr>
          <p:cNvPr id="323" name="Shape 323"/>
          <p:cNvSpPr/>
          <p:nvPr/>
        </p:nvSpPr>
        <p:spPr>
          <a:xfrm>
            <a:off x="2665223" y="5077633"/>
            <a:ext cx="6176239" cy="9093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2000">
                <a:latin typeface="微软雅黑"/>
                <a:ea typeface="微软雅黑"/>
                <a:cs typeface="微软雅黑"/>
                <a:sym typeface="微软雅黑"/>
              </a:rPr>
              <a:t>如果合并心血管疾病，糖尿病患者的心血管疾病风险会更高，只有进一步降低</a:t>
            </a:r>
            <a:r>
              <a:rPr sz="2000"/>
              <a:t>“</a:t>
            </a:r>
            <a:r>
              <a:rPr sz="2000">
                <a:latin typeface="微软雅黑"/>
                <a:ea typeface="微软雅黑"/>
                <a:cs typeface="微软雅黑"/>
                <a:sym typeface="微软雅黑"/>
              </a:rPr>
              <a:t>坏</a:t>
            </a:r>
            <a:r>
              <a:rPr sz="2000"/>
              <a:t>”</a:t>
            </a:r>
            <a:r>
              <a:rPr sz="2000">
                <a:latin typeface="微软雅黑"/>
                <a:ea typeface="微软雅黑"/>
                <a:cs typeface="微软雅黑"/>
                <a:sym typeface="微软雅黑"/>
              </a:rPr>
              <a:t>胆固醇，才能更好地预防心血管疾病</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title"/>
          </p:nvPr>
        </p:nvSpPr>
        <p:spPr>
          <a:xfrm>
            <a:off x="0" y="31371"/>
            <a:ext cx="9144000" cy="1052738"/>
          </a:xfrm>
          <a:prstGeom prst="rect">
            <a:avLst/>
          </a:prstGeom>
        </p:spPr>
        <p:txBody>
          <a:bodyPr/>
          <a:lstStyle/>
          <a:p>
            <a:pPr lvl="0"/>
          </a:p>
        </p:txBody>
      </p:sp>
      <p:pic>
        <p:nvPicPr>
          <p:cNvPr id="326" name="image3.png" descr="C:\Users\admin\Desktop\QQ截图20150805144519.png"/>
          <p:cNvPicPr/>
          <p:nvPr/>
        </p:nvPicPr>
        <p:blipFill>
          <a:blip r:embed="rId2">
            <a:extLst/>
          </a:blip>
          <a:stretch>
            <a:fillRect/>
          </a:stretch>
        </p:blipFill>
        <p:spPr>
          <a:xfrm>
            <a:off x="2331149" y="2276872"/>
            <a:ext cx="4401091" cy="3947262"/>
          </a:xfrm>
          <a:prstGeom prst="rect">
            <a:avLst/>
          </a:prstGeom>
          <a:ln w="12700">
            <a:miter lim="400000"/>
          </a:ln>
        </p:spPr>
      </p:pic>
      <p:grpSp>
        <p:nvGrpSpPr>
          <p:cNvPr id="332" name="Group 332"/>
          <p:cNvGrpSpPr/>
          <p:nvPr/>
        </p:nvGrpSpPr>
        <p:grpSpPr>
          <a:xfrm>
            <a:off x="1329075" y="1489203"/>
            <a:ext cx="3028348" cy="2032511"/>
            <a:chOff x="0" y="0"/>
            <a:chExt cx="3028346" cy="2032510"/>
          </a:xfrm>
        </p:grpSpPr>
        <p:sp>
          <p:nvSpPr>
            <p:cNvPr id="327" name="Shape 327"/>
            <p:cNvSpPr/>
            <p:nvPr/>
          </p:nvSpPr>
          <p:spPr>
            <a:xfrm>
              <a:off x="0" y="0"/>
              <a:ext cx="3028347" cy="1370811"/>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328" name="Shape 328"/>
            <p:cNvSpPr/>
            <p:nvPr/>
          </p:nvSpPr>
          <p:spPr>
            <a:xfrm>
              <a:off x="1751651" y="1428986"/>
              <a:ext cx="228027" cy="228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329" name="Shape 329"/>
            <p:cNvSpPr/>
            <p:nvPr/>
          </p:nvSpPr>
          <p:spPr>
            <a:xfrm>
              <a:off x="1895732" y="1727951"/>
              <a:ext cx="152017" cy="152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330" name="Shape 330"/>
            <p:cNvSpPr/>
            <p:nvPr/>
          </p:nvSpPr>
          <p:spPr>
            <a:xfrm>
              <a:off x="2011189" y="1956502"/>
              <a:ext cx="76009" cy="76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331" name="Shape 331"/>
            <p:cNvSpPr/>
            <p:nvPr/>
          </p:nvSpPr>
          <p:spPr>
            <a:xfrm>
              <a:off x="153773" y="69704"/>
              <a:ext cx="2774977" cy="1163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p>
          </p:txBody>
        </p:sp>
      </p:grpSp>
      <p:sp>
        <p:nvSpPr>
          <p:cNvPr id="333" name="Shape 333"/>
          <p:cNvSpPr/>
          <p:nvPr/>
        </p:nvSpPr>
        <p:spPr>
          <a:xfrm>
            <a:off x="1619671" y="1814918"/>
            <a:ext cx="2520282" cy="6426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sz="2000">
                <a:latin typeface="微软雅黑"/>
                <a:ea typeface="微软雅黑"/>
                <a:cs typeface="微软雅黑"/>
                <a:sym typeface="微软雅黑"/>
              </a:rPr>
              <a:t>如何使</a:t>
            </a:r>
            <a:r>
              <a:rPr sz="2000"/>
              <a:t>“</a:t>
            </a:r>
            <a:r>
              <a:rPr sz="2000">
                <a:latin typeface="微软雅黑"/>
                <a:ea typeface="微软雅黑"/>
                <a:cs typeface="微软雅黑"/>
                <a:sym typeface="微软雅黑"/>
              </a:rPr>
              <a:t>坏</a:t>
            </a:r>
            <a:r>
              <a:rPr sz="2000"/>
              <a:t>”</a:t>
            </a:r>
            <a:r>
              <a:rPr sz="2000">
                <a:latin typeface="微软雅黑"/>
                <a:ea typeface="微软雅黑"/>
                <a:cs typeface="微软雅黑"/>
                <a:sym typeface="微软雅黑"/>
              </a:rPr>
              <a:t>胆固醇低于常人？</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title"/>
          </p:nvPr>
        </p:nvSpPr>
        <p:spPr>
          <a:xfrm>
            <a:off x="0" y="31371"/>
            <a:ext cx="9144000" cy="1052738"/>
          </a:xfrm>
          <a:prstGeom prst="rect">
            <a:avLst/>
          </a:prstGeom>
        </p:spPr>
        <p:txBody>
          <a:bodyPr/>
          <a:lstStyle/>
          <a:p>
            <a:pPr lvl="0"/>
          </a:p>
        </p:txBody>
      </p:sp>
      <p:pic>
        <p:nvPicPr>
          <p:cNvPr id="53" name="image3.png" descr="C:\Users\admin\Desktop\QQ截图20150805144519.png"/>
          <p:cNvPicPr/>
          <p:nvPr/>
        </p:nvPicPr>
        <p:blipFill>
          <a:blip r:embed="rId2">
            <a:extLst/>
          </a:blip>
          <a:stretch>
            <a:fillRect/>
          </a:stretch>
        </p:blipFill>
        <p:spPr>
          <a:xfrm>
            <a:off x="0" y="2456951"/>
            <a:ext cx="4401090" cy="3947262"/>
          </a:xfrm>
          <a:prstGeom prst="rect">
            <a:avLst/>
          </a:prstGeom>
          <a:ln w="12700">
            <a:miter lim="400000"/>
          </a:ln>
        </p:spPr>
      </p:pic>
      <p:pic>
        <p:nvPicPr>
          <p:cNvPr id="54" name="image4.png" descr="C:\Users\admin\Documents\ppt素材\图形\框8.png"/>
          <p:cNvPicPr/>
          <p:nvPr/>
        </p:nvPicPr>
        <p:blipFill>
          <a:blip r:embed="rId3">
            <a:extLst/>
          </a:blip>
          <a:stretch>
            <a:fillRect/>
          </a:stretch>
        </p:blipFill>
        <p:spPr>
          <a:xfrm>
            <a:off x="4788024" y="1675590"/>
            <a:ext cx="4392489" cy="4057667"/>
          </a:xfrm>
          <a:prstGeom prst="rect">
            <a:avLst/>
          </a:prstGeom>
          <a:ln w="12700">
            <a:miter lim="400000"/>
          </a:ln>
        </p:spPr>
      </p:pic>
      <p:sp>
        <p:nvSpPr>
          <p:cNvPr id="55" name="Shape 55"/>
          <p:cNvSpPr/>
          <p:nvPr/>
        </p:nvSpPr>
        <p:spPr>
          <a:xfrm>
            <a:off x="5148064" y="2456951"/>
            <a:ext cx="3600401" cy="20795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lnSpc>
                <a:spcPct val="150000"/>
              </a:lnSpc>
            </a:pPr>
            <a:r>
              <a:rPr sz="2000">
                <a:latin typeface="微软雅黑"/>
                <a:ea typeface="微软雅黑"/>
                <a:cs typeface="微软雅黑"/>
                <a:sym typeface="微软雅黑"/>
              </a:rPr>
              <a:t>                       小档案</a:t>
            </a:r>
            <a:endParaRPr sz="2000"/>
          </a:p>
          <a:p>
            <a:pPr lvl="0" algn="ctr">
              <a:lnSpc>
                <a:spcPct val="150000"/>
              </a:lnSpc>
            </a:pPr>
            <a:endParaRPr sz="2000"/>
          </a:p>
          <a:p>
            <a:pPr lvl="0" marL="381000" indent="-381000">
              <a:lnSpc>
                <a:spcPct val="150000"/>
              </a:lnSpc>
              <a:buSzPct val="100000"/>
              <a:buFont typeface="Wingdings"/>
              <a:buChar char="➢"/>
            </a:pPr>
            <a:r>
              <a:rPr sz="2000">
                <a:latin typeface="微软雅黑"/>
                <a:ea typeface="微软雅黑"/>
                <a:cs typeface="微软雅黑"/>
                <a:sym typeface="微软雅黑"/>
              </a:rPr>
              <a:t>今年</a:t>
            </a:r>
            <a:r>
              <a:rPr sz="2000"/>
              <a:t>62</a:t>
            </a:r>
            <a:r>
              <a:rPr sz="2000">
                <a:latin typeface="微软雅黑"/>
                <a:ea typeface="微软雅黑"/>
                <a:cs typeface="微软雅黑"/>
                <a:sym typeface="微软雅黑"/>
              </a:rPr>
              <a:t>岁，发现糖尿病</a:t>
            </a:r>
            <a:r>
              <a:rPr sz="2000"/>
              <a:t>8</a:t>
            </a:r>
            <a:r>
              <a:rPr sz="2000">
                <a:latin typeface="微软雅黑"/>
                <a:ea typeface="微软雅黑"/>
                <a:cs typeface="微软雅黑"/>
                <a:sym typeface="微软雅黑"/>
              </a:rPr>
              <a:t>年</a:t>
            </a:r>
            <a:endParaRPr sz="2000"/>
          </a:p>
          <a:p>
            <a:pPr lvl="0" marL="381000" indent="-381000">
              <a:lnSpc>
                <a:spcPct val="150000"/>
              </a:lnSpc>
              <a:buSzPct val="100000"/>
              <a:buFont typeface="Wingdings"/>
              <a:buChar char="➢"/>
            </a:pPr>
            <a:r>
              <a:rPr sz="2000">
                <a:latin typeface="微软雅黑"/>
                <a:ea typeface="微软雅黑"/>
                <a:cs typeface="微软雅黑"/>
                <a:sym typeface="微软雅黑"/>
              </a:rPr>
              <a:t>血糖一直控制很好</a:t>
            </a:r>
            <a:endParaRPr sz="2000"/>
          </a:p>
          <a:p>
            <a:pPr lvl="0" marL="381000" indent="-381000">
              <a:lnSpc>
                <a:spcPct val="150000"/>
              </a:lnSpc>
              <a:buSzPct val="100000"/>
              <a:buFont typeface="Wingdings"/>
              <a:buChar char="➢"/>
            </a:pPr>
            <a:r>
              <a:rPr sz="2000">
                <a:latin typeface="微软雅黑"/>
                <a:ea typeface="微软雅黑"/>
                <a:cs typeface="微软雅黑"/>
                <a:sym typeface="微软雅黑"/>
              </a:rPr>
              <a:t>最近却因心肌梗死住院</a:t>
            </a:r>
          </a:p>
        </p:txBody>
      </p:sp>
      <p:sp>
        <p:nvSpPr>
          <p:cNvPr id="56" name="Shape 56"/>
          <p:cNvSpPr/>
          <p:nvPr/>
        </p:nvSpPr>
        <p:spPr>
          <a:xfrm>
            <a:off x="5148064" y="2317348"/>
            <a:ext cx="2102307" cy="828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800">
                <a:latin typeface="华文新魏"/>
                <a:ea typeface="华文新魏"/>
                <a:cs typeface="华文新魏"/>
                <a:sym typeface="华文新魏"/>
              </a:defRPr>
            </a:lvl1pPr>
          </a:lstStyle>
          <a:p>
            <a:pPr lvl="0">
              <a:defRPr sz="1800"/>
            </a:pPr>
            <a:r>
              <a:rPr sz="4800"/>
              <a:t>王阿姨 </a:t>
            </a:r>
          </a:p>
        </p:txBody>
      </p:sp>
      <p:grpSp>
        <p:nvGrpSpPr>
          <p:cNvPr id="62" name="Group 62"/>
          <p:cNvGrpSpPr/>
          <p:nvPr/>
        </p:nvGrpSpPr>
        <p:grpSpPr>
          <a:xfrm>
            <a:off x="752706" y="1489203"/>
            <a:ext cx="3388865" cy="2078234"/>
            <a:chOff x="0" y="0"/>
            <a:chExt cx="3388864" cy="2078233"/>
          </a:xfrm>
        </p:grpSpPr>
        <p:sp>
          <p:nvSpPr>
            <p:cNvPr id="57" name="Shape 57"/>
            <p:cNvSpPr/>
            <p:nvPr/>
          </p:nvSpPr>
          <p:spPr>
            <a:xfrm>
              <a:off x="0" y="0"/>
              <a:ext cx="3388864" cy="1370811"/>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58" name="Shape 58"/>
            <p:cNvSpPr/>
            <p:nvPr/>
          </p:nvSpPr>
          <p:spPr>
            <a:xfrm>
              <a:off x="846555" y="1431226"/>
              <a:ext cx="228027" cy="228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59" name="Shape 59"/>
            <p:cNvSpPr/>
            <p:nvPr/>
          </p:nvSpPr>
          <p:spPr>
            <a:xfrm>
              <a:off x="649960" y="1745704"/>
              <a:ext cx="152017" cy="152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60" name="Shape 60"/>
            <p:cNvSpPr/>
            <p:nvPr/>
          </p:nvSpPr>
          <p:spPr>
            <a:xfrm>
              <a:off x="502541" y="2002225"/>
              <a:ext cx="76009" cy="76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61" name="Shape 61"/>
            <p:cNvSpPr/>
            <p:nvPr/>
          </p:nvSpPr>
          <p:spPr>
            <a:xfrm>
              <a:off x="172079" y="69704"/>
              <a:ext cx="3105331" cy="1163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p>
          </p:txBody>
        </p:sp>
      </p:grpSp>
      <p:sp>
        <p:nvSpPr>
          <p:cNvPr id="63" name="Shape 63"/>
          <p:cNvSpPr/>
          <p:nvPr/>
        </p:nvSpPr>
        <p:spPr>
          <a:xfrm>
            <a:off x="1187623" y="1857018"/>
            <a:ext cx="2376266" cy="6172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latin typeface="微软雅黑"/>
                <a:ea typeface="微软雅黑"/>
                <a:cs typeface="微软雅黑"/>
                <a:sym typeface="微软雅黑"/>
              </a:defRPr>
            </a:lvl1pPr>
          </a:lstStyle>
          <a:p>
            <a:pPr lvl="0">
              <a:defRPr sz="1800"/>
            </a:pPr>
            <a:r>
              <a:rPr sz="2000"/>
              <a:t>我血糖控制这么好，怎么就心肌梗死了？</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title"/>
          </p:nvPr>
        </p:nvSpPr>
        <p:spPr>
          <a:xfrm>
            <a:off x="0" y="-1"/>
            <a:ext cx="9144000"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双管齐下，管好“坏”胆固醇：</a:t>
            </a:r>
            <a:br>
              <a:rPr b="1" sz="2800">
                <a:solidFill>
                  <a:srgbClr val="FFFFFF"/>
                </a:solidFill>
                <a:latin typeface="微软雅黑"/>
                <a:ea typeface="微软雅黑"/>
                <a:cs typeface="微软雅黑"/>
                <a:sym typeface="微软雅黑"/>
              </a:rPr>
            </a:br>
            <a:r>
              <a:rPr b="1" sz="2800">
                <a:solidFill>
                  <a:srgbClr val="FFFFFF"/>
                </a:solidFill>
                <a:latin typeface="微软雅黑"/>
                <a:ea typeface="微软雅黑"/>
                <a:cs typeface="微软雅黑"/>
                <a:sym typeface="微软雅黑"/>
              </a:rPr>
              <a:t>一“管”生活方式</a:t>
            </a:r>
          </a:p>
        </p:txBody>
      </p:sp>
      <p:pic>
        <p:nvPicPr>
          <p:cNvPr id="336" name="image48.png"/>
          <p:cNvPicPr/>
          <p:nvPr/>
        </p:nvPicPr>
        <p:blipFill>
          <a:blip r:embed="rId2">
            <a:extLst/>
          </a:blip>
          <a:stretch>
            <a:fillRect/>
          </a:stretch>
        </p:blipFill>
        <p:spPr>
          <a:xfrm>
            <a:off x="5033610" y="3917184"/>
            <a:ext cx="2122038" cy="1754371"/>
          </a:xfrm>
          <a:prstGeom prst="rect">
            <a:avLst/>
          </a:prstGeom>
          <a:ln w="12700">
            <a:miter lim="400000"/>
          </a:ln>
        </p:spPr>
      </p:pic>
      <p:pic>
        <p:nvPicPr>
          <p:cNvPr id="337" name="image49.jpg" descr="运动.jpg"/>
          <p:cNvPicPr/>
          <p:nvPr/>
        </p:nvPicPr>
        <p:blipFill>
          <a:blip r:embed="rId3">
            <a:extLst/>
          </a:blip>
          <a:srcRect l="0" t="0" r="0" b="4149"/>
          <a:stretch>
            <a:fillRect/>
          </a:stretch>
        </p:blipFill>
        <p:spPr>
          <a:xfrm>
            <a:off x="5067713" y="1308661"/>
            <a:ext cx="2405360" cy="1794462"/>
          </a:xfrm>
          <a:prstGeom prst="rect">
            <a:avLst/>
          </a:prstGeom>
          <a:ln w="12700">
            <a:miter lim="400000"/>
          </a:ln>
        </p:spPr>
      </p:pic>
      <p:sp>
        <p:nvSpPr>
          <p:cNvPr id="338" name="Shape 338"/>
          <p:cNvSpPr/>
          <p:nvPr/>
        </p:nvSpPr>
        <p:spPr>
          <a:xfrm>
            <a:off x="4806434" y="3232468"/>
            <a:ext cx="292791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b="1" sz="2000">
                <a:latin typeface="微软雅黑"/>
                <a:ea typeface="微软雅黑"/>
                <a:cs typeface="微软雅黑"/>
                <a:sym typeface="微软雅黑"/>
              </a:rPr>
              <a:t>适当运动</a:t>
            </a:r>
            <a:r>
              <a:rPr b="1" sz="2000">
                <a:latin typeface="微软雅黑"/>
                <a:ea typeface="微软雅黑"/>
                <a:cs typeface="微软雅黑"/>
                <a:sym typeface="微软雅黑"/>
              </a:rPr>
              <a:t> </a:t>
            </a:r>
            <a:r>
              <a:rPr b="1" sz="2000">
                <a:latin typeface="微软雅黑"/>
                <a:ea typeface="微软雅黑"/>
                <a:cs typeface="微软雅黑"/>
                <a:sym typeface="微软雅黑"/>
              </a:rPr>
              <a:t>贵在坚持</a:t>
            </a:r>
          </a:p>
        </p:txBody>
      </p:sp>
      <p:sp>
        <p:nvSpPr>
          <p:cNvPr id="339" name="Shape 339"/>
          <p:cNvSpPr/>
          <p:nvPr/>
        </p:nvSpPr>
        <p:spPr>
          <a:xfrm>
            <a:off x="1283229" y="5741592"/>
            <a:ext cx="250959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latin typeface="微软雅黑"/>
                <a:ea typeface="微软雅黑"/>
                <a:cs typeface="微软雅黑"/>
                <a:sym typeface="微软雅黑"/>
              </a:defRPr>
            </a:lvl1pPr>
          </a:lstStyle>
          <a:p>
            <a:pPr lvl="0">
              <a:defRPr b="0" sz="1800"/>
            </a:pPr>
            <a:r>
              <a:rPr b="1" sz="2000"/>
              <a:t>戒烟限酒 受益无穷</a:t>
            </a:r>
          </a:p>
        </p:txBody>
      </p:sp>
      <p:sp>
        <p:nvSpPr>
          <p:cNvPr id="340" name="Shape 340"/>
          <p:cNvSpPr/>
          <p:nvPr/>
        </p:nvSpPr>
        <p:spPr>
          <a:xfrm>
            <a:off x="4614207" y="5741592"/>
            <a:ext cx="331236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b="1" sz="2000">
                <a:latin typeface="微软雅黑"/>
                <a:ea typeface="微软雅黑"/>
                <a:cs typeface="微软雅黑"/>
                <a:sym typeface="微软雅黑"/>
              </a:rPr>
              <a:t>保持乐观</a:t>
            </a:r>
            <a:r>
              <a:rPr b="1" sz="2000">
                <a:latin typeface="微软雅黑"/>
                <a:ea typeface="微软雅黑"/>
                <a:cs typeface="微软雅黑"/>
                <a:sym typeface="微软雅黑"/>
              </a:rPr>
              <a:t> </a:t>
            </a:r>
            <a:r>
              <a:rPr b="1" sz="2000">
                <a:latin typeface="微软雅黑"/>
                <a:ea typeface="微软雅黑"/>
                <a:cs typeface="微软雅黑"/>
                <a:sym typeface="微软雅黑"/>
              </a:rPr>
              <a:t>心理平衡</a:t>
            </a:r>
          </a:p>
        </p:txBody>
      </p:sp>
      <p:sp>
        <p:nvSpPr>
          <p:cNvPr id="341" name="Shape 341"/>
          <p:cNvSpPr/>
          <p:nvPr/>
        </p:nvSpPr>
        <p:spPr>
          <a:xfrm>
            <a:off x="1008107" y="3102107"/>
            <a:ext cx="3059838"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b="1" sz="2000">
                <a:latin typeface="微软雅黑"/>
                <a:ea typeface="微软雅黑"/>
                <a:cs typeface="微软雅黑"/>
                <a:sym typeface="微软雅黑"/>
              </a:rPr>
              <a:t>合理饮食</a:t>
            </a:r>
            <a:r>
              <a:rPr b="1" sz="2000">
                <a:latin typeface="微软雅黑"/>
                <a:ea typeface="微软雅黑"/>
                <a:cs typeface="微软雅黑"/>
                <a:sym typeface="微软雅黑"/>
              </a:rPr>
              <a:t> </a:t>
            </a:r>
            <a:r>
              <a:rPr b="1" sz="2000">
                <a:latin typeface="微软雅黑"/>
                <a:ea typeface="微软雅黑"/>
                <a:cs typeface="微软雅黑"/>
                <a:sym typeface="微软雅黑"/>
              </a:rPr>
              <a:t>控制体重</a:t>
            </a:r>
          </a:p>
        </p:txBody>
      </p:sp>
      <p:pic>
        <p:nvPicPr>
          <p:cNvPr id="342" name="image50.png" descr="c:\users\admin\appdata\roaming\360se6\User Data\temp\201422111597750zyje0.png"/>
          <p:cNvPicPr/>
          <p:nvPr/>
        </p:nvPicPr>
        <p:blipFill>
          <a:blip r:embed="rId4">
            <a:extLst/>
          </a:blip>
          <a:stretch>
            <a:fillRect/>
          </a:stretch>
        </p:blipFill>
        <p:spPr>
          <a:xfrm>
            <a:off x="1233809" y="1274431"/>
            <a:ext cx="2978151" cy="1753267"/>
          </a:xfrm>
          <a:prstGeom prst="rect">
            <a:avLst/>
          </a:prstGeom>
          <a:ln w="12700">
            <a:miter lim="400000"/>
          </a:ln>
        </p:spPr>
      </p:pic>
      <p:grpSp>
        <p:nvGrpSpPr>
          <p:cNvPr id="347" name="Group 347"/>
          <p:cNvGrpSpPr/>
          <p:nvPr/>
        </p:nvGrpSpPr>
        <p:grpSpPr>
          <a:xfrm>
            <a:off x="588385" y="3765498"/>
            <a:ext cx="3899281" cy="1883964"/>
            <a:chOff x="0" y="0"/>
            <a:chExt cx="3899280" cy="1883962"/>
          </a:xfrm>
        </p:grpSpPr>
        <p:grpSp>
          <p:nvGrpSpPr>
            <p:cNvPr id="345" name="Group 345"/>
            <p:cNvGrpSpPr/>
            <p:nvPr/>
          </p:nvGrpSpPr>
          <p:grpSpPr>
            <a:xfrm>
              <a:off x="0" y="0"/>
              <a:ext cx="3899281" cy="1841100"/>
              <a:chOff x="0" y="0"/>
              <a:chExt cx="3899280" cy="1841099"/>
            </a:xfrm>
          </p:grpSpPr>
          <p:pic>
            <p:nvPicPr>
              <p:cNvPr id="343" name="image51.png" descr="d:\program files (x86)\360se6\User Data\temp\t01bb768f04f8759291.jpg"/>
              <p:cNvPicPr/>
              <p:nvPr/>
            </p:nvPicPr>
            <p:blipFill>
              <a:blip r:embed="rId5">
                <a:extLst/>
              </a:blip>
              <a:stretch>
                <a:fillRect/>
              </a:stretch>
            </p:blipFill>
            <p:spPr>
              <a:xfrm>
                <a:off x="2309234" y="60107"/>
                <a:ext cx="1590047" cy="1243193"/>
              </a:xfrm>
              <a:prstGeom prst="rect">
                <a:avLst/>
              </a:prstGeom>
              <a:ln w="12700" cap="flat">
                <a:noFill/>
                <a:miter lim="400000"/>
              </a:ln>
              <a:effectLst/>
            </p:spPr>
          </p:pic>
          <p:pic>
            <p:nvPicPr>
              <p:cNvPr id="344" name="image52.png" descr="d:\program files (x86)\360se6\User Data\temp\U499P4T8D4372877F107DT20121130142519.jpg"/>
              <p:cNvPicPr/>
              <p:nvPr/>
            </p:nvPicPr>
            <p:blipFill>
              <a:blip r:embed="rId6">
                <a:extLst/>
              </a:blip>
              <a:srcRect l="0" t="0" r="0" b="7727"/>
              <a:stretch>
                <a:fillRect/>
              </a:stretch>
            </p:blipFill>
            <p:spPr>
              <a:xfrm>
                <a:off x="0" y="-1"/>
                <a:ext cx="2757859" cy="1841101"/>
              </a:xfrm>
              <a:prstGeom prst="rect">
                <a:avLst/>
              </a:prstGeom>
              <a:ln w="12700" cap="flat">
                <a:noFill/>
                <a:miter lim="400000"/>
              </a:ln>
              <a:effectLst>
                <a:outerShdw sx="100000" sy="100000" kx="0" ky="0" algn="b" rotWithShape="0" blurRad="50800" dist="38100" dir="8100000">
                  <a:srgbClr val="000000">
                    <a:alpha val="40000"/>
                  </a:srgbClr>
                </a:outerShdw>
              </a:effectLst>
            </p:spPr>
          </p:pic>
        </p:grpSp>
        <p:sp>
          <p:nvSpPr>
            <p:cNvPr id="346" name="Shape 346"/>
            <p:cNvSpPr/>
            <p:nvPr/>
          </p:nvSpPr>
          <p:spPr>
            <a:xfrm>
              <a:off x="3071790" y="1175088"/>
              <a:ext cx="1" cy="708875"/>
            </a:xfrm>
            <a:prstGeom prst="line">
              <a:avLst/>
            </a:prstGeom>
            <a:noFill/>
            <a:ln w="57150" cap="flat">
              <a:solidFill>
                <a:srgbClr val="000000"/>
              </a:solidFill>
              <a:prstDash val="solid"/>
              <a:bevel/>
            </a:ln>
            <a:effectLst>
              <a:outerShdw sx="100000" sy="100000" kx="0" ky="0" algn="b" rotWithShape="0" blurRad="50800" dist="38100" dir="0">
                <a:srgbClr val="000000">
                  <a:alpha val="40000"/>
                </a:srgbClr>
              </a:outerShdw>
            </a:effectLst>
          </p:spPr>
          <p:txBody>
            <a:bodyPr wrap="square" lIns="0" tIns="0" rIns="0" bIns="0" numCol="1" anchor="t">
              <a:noAutofit/>
            </a:bodyPr>
            <a:lstStyle/>
            <a:p>
              <a:pPr lvl="0" defTabSz="457200">
                <a:defRPr sz="1200">
                  <a:latin typeface="+mj-lt"/>
                  <a:ea typeface="+mj-ea"/>
                  <a:cs typeface="+mj-cs"/>
                  <a:sym typeface="Helvetica"/>
                </a:defRPr>
              </a:pPr>
            </a:p>
          </p:txBody>
        </p:sp>
      </p:gr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title"/>
          </p:nvPr>
        </p:nvSpPr>
        <p:spPr>
          <a:xfrm>
            <a:off x="0" y="31371"/>
            <a:ext cx="9144000"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双管齐下，管好“坏”胆固醇：</a:t>
            </a:r>
            <a:br>
              <a:rPr b="1" sz="2800">
                <a:solidFill>
                  <a:srgbClr val="FFFFFF"/>
                </a:solidFill>
                <a:latin typeface="微软雅黑"/>
                <a:ea typeface="微软雅黑"/>
                <a:cs typeface="微软雅黑"/>
                <a:sym typeface="微软雅黑"/>
              </a:rPr>
            </a:br>
            <a:r>
              <a:rPr b="1" sz="2800">
                <a:solidFill>
                  <a:srgbClr val="FFFFFF"/>
                </a:solidFill>
                <a:latin typeface="微软雅黑"/>
                <a:ea typeface="微软雅黑"/>
                <a:cs typeface="微软雅黑"/>
                <a:sym typeface="微软雅黑"/>
              </a:rPr>
              <a:t>二“管”合理用药</a:t>
            </a:r>
          </a:p>
        </p:txBody>
      </p:sp>
      <p:sp>
        <p:nvSpPr>
          <p:cNvPr id="350" name="Shape 350"/>
          <p:cNvSpPr/>
          <p:nvPr/>
        </p:nvSpPr>
        <p:spPr>
          <a:xfrm>
            <a:off x="313890" y="4437112"/>
            <a:ext cx="8568954" cy="1800201"/>
          </a:xfrm>
          <a:prstGeom prst="roundRect">
            <a:avLst>
              <a:gd name="adj" fmla="val 16667"/>
            </a:avLst>
          </a:prstGeom>
          <a:solidFill>
            <a:srgbClr val="FFFFFF"/>
          </a:solidFill>
          <a:ln w="25400">
            <a:solidFill>
              <a:srgbClr val="4BACC6"/>
            </a:solidFill>
          </a:ln>
        </p:spPr>
        <p:txBody>
          <a:bodyPr lIns="0" tIns="0" rIns="0" bIns="0" anchor="ctr"/>
          <a:lstStyle/>
          <a:p>
            <a:pPr lvl="0" algn="ctr"/>
          </a:p>
        </p:txBody>
      </p:sp>
      <p:sp>
        <p:nvSpPr>
          <p:cNvPr id="351" name="Shape 351"/>
          <p:cNvSpPr/>
          <p:nvPr>
            <p:ph type="body" idx="1"/>
          </p:nvPr>
        </p:nvSpPr>
        <p:spPr>
          <a:xfrm>
            <a:off x="425248" y="4454509"/>
            <a:ext cx="8424938" cy="1759533"/>
          </a:xfrm>
          <a:prstGeom prst="rect">
            <a:avLst/>
          </a:prstGeom>
        </p:spPr>
        <p:txBody>
          <a:bodyPr/>
          <a:lstStyle/>
          <a:p>
            <a:pPr lvl="0" marL="0" indent="0">
              <a:lnSpc>
                <a:spcPct val="150000"/>
              </a:lnSpc>
              <a:buSzTx/>
              <a:buNone/>
              <a:defRPr b="0" sz="1800"/>
            </a:pPr>
            <a:r>
              <a:rPr b="1" sz="2000"/>
              <a:t>认识他汀</a:t>
            </a:r>
            <a:endParaRPr b="1" sz="2000"/>
          </a:p>
          <a:p>
            <a:pPr lvl="0" marL="285750" indent="-285750">
              <a:lnSpc>
                <a:spcPct val="100000"/>
              </a:lnSpc>
              <a:defRPr b="0" sz="1800"/>
            </a:pPr>
            <a:r>
              <a:rPr sz="2000"/>
              <a:t>他汀是一种胆固醇生物合成酶抑制剂，减少肝脏胆固醇的合成</a:t>
            </a:r>
            <a:endParaRPr sz="2000"/>
          </a:p>
          <a:p>
            <a:pPr lvl="0" marL="285750" indent="-285750" algn="r">
              <a:lnSpc>
                <a:spcPct val="100000"/>
              </a:lnSpc>
              <a:defRPr b="0" sz="1800"/>
            </a:pPr>
            <a:r>
              <a:rPr sz="2000"/>
              <a:t>他汀是</a:t>
            </a:r>
            <a:r>
              <a:rPr b="1" sz="2800">
                <a:solidFill>
                  <a:srgbClr val="C00000"/>
                </a:solidFill>
              </a:rPr>
              <a:t>降低“坏”胆固醇</a:t>
            </a:r>
            <a:r>
              <a:rPr sz="2000"/>
              <a:t>的</a:t>
            </a:r>
            <a:r>
              <a:rPr b="1" sz="2800">
                <a:solidFill>
                  <a:srgbClr val="C00000"/>
                </a:solidFill>
              </a:rPr>
              <a:t>主导药物</a:t>
            </a:r>
            <a:r>
              <a:rPr sz="2000"/>
              <a:t>，大大减少心血管疾病</a:t>
            </a:r>
          </a:p>
        </p:txBody>
      </p:sp>
      <p:pic>
        <p:nvPicPr>
          <p:cNvPr id="352" name="image53.jpg" descr="14"/>
          <p:cNvPicPr/>
          <p:nvPr/>
        </p:nvPicPr>
        <p:blipFill>
          <a:blip r:embed="rId2">
            <a:extLst/>
          </a:blip>
          <a:srcRect l="1170" t="26673" r="64893" b="21626"/>
          <a:stretch>
            <a:fillRect/>
          </a:stretch>
        </p:blipFill>
        <p:spPr>
          <a:xfrm>
            <a:off x="1769641" y="1379661"/>
            <a:ext cx="1928031" cy="2878786"/>
          </a:xfrm>
          <a:prstGeom prst="rect">
            <a:avLst/>
          </a:prstGeom>
          <a:ln w="12700">
            <a:miter lim="400000"/>
          </a:ln>
        </p:spPr>
      </p:pic>
      <p:grpSp>
        <p:nvGrpSpPr>
          <p:cNvPr id="368" name="Group 368"/>
          <p:cNvGrpSpPr/>
          <p:nvPr/>
        </p:nvGrpSpPr>
        <p:grpSpPr>
          <a:xfrm>
            <a:off x="3697671" y="1513304"/>
            <a:ext cx="3737790" cy="2626833"/>
            <a:chOff x="0" y="0"/>
            <a:chExt cx="3737789" cy="2626831"/>
          </a:xfrm>
        </p:grpSpPr>
        <p:grpSp>
          <p:nvGrpSpPr>
            <p:cNvPr id="355" name="Group 355"/>
            <p:cNvGrpSpPr/>
            <p:nvPr/>
          </p:nvGrpSpPr>
          <p:grpSpPr>
            <a:xfrm>
              <a:off x="1139740" y="-1"/>
              <a:ext cx="2597251" cy="504057"/>
              <a:chOff x="0" y="0"/>
              <a:chExt cx="2597249" cy="504056"/>
            </a:xfrm>
          </p:grpSpPr>
          <p:sp>
            <p:nvSpPr>
              <p:cNvPr id="353" name="Shape 353"/>
              <p:cNvSpPr/>
              <p:nvPr/>
            </p:nvSpPr>
            <p:spPr>
              <a:xfrm>
                <a:off x="0" y="0"/>
                <a:ext cx="2597250" cy="504057"/>
              </a:xfrm>
              <a:prstGeom prst="roundRect">
                <a:avLst>
                  <a:gd name="adj" fmla="val 16667"/>
                </a:avLst>
              </a:prstGeom>
              <a:solidFill>
                <a:srgbClr val="F2F2F2"/>
              </a:solidFill>
              <a:ln w="25400" cap="flat">
                <a:solidFill>
                  <a:srgbClr val="4BACC6"/>
                </a:solidFill>
                <a:prstDash val="solid"/>
                <a:bevel/>
              </a:ln>
              <a:effectLst>
                <a:outerShdw sx="100000" sy="100000" kx="0" ky="0" algn="b" rotWithShape="0" blurRad="50800" dist="38100" dir="8100000">
                  <a:srgbClr val="000000">
                    <a:alpha val="40000"/>
                  </a:srgbClr>
                </a:outerShdw>
              </a:effectLst>
            </p:spPr>
            <p:txBody>
              <a:bodyPr wrap="square" lIns="0" tIns="0" rIns="0" bIns="0" numCol="1" anchor="ctr">
                <a:noAutofit/>
              </a:bodyPr>
              <a:lstStyle/>
              <a:p>
                <a:pPr lvl="0" algn="ctr">
                  <a:defRPr b="1">
                    <a:solidFill>
                      <a:srgbClr val="0070C0"/>
                    </a:solidFill>
                  </a:defRPr>
                </a:pPr>
              </a:p>
            </p:txBody>
          </p:sp>
          <p:sp>
            <p:nvSpPr>
              <p:cNvPr id="354" name="Shape 354"/>
              <p:cNvSpPr/>
              <p:nvPr/>
            </p:nvSpPr>
            <p:spPr>
              <a:xfrm>
                <a:off x="24605" y="76697"/>
                <a:ext cx="2548040"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b="1">
                    <a:solidFill>
                      <a:srgbClr val="0070C0"/>
                    </a:solidFill>
                    <a:latin typeface="微软雅黑"/>
                    <a:ea typeface="微软雅黑"/>
                    <a:cs typeface="微软雅黑"/>
                    <a:sym typeface="微软雅黑"/>
                  </a:rPr>
                  <a:t>降低</a:t>
                </a:r>
                <a:r>
                  <a:rPr b="1">
                    <a:solidFill>
                      <a:srgbClr val="0070C0"/>
                    </a:solidFill>
                  </a:rPr>
                  <a:t>“</a:t>
                </a:r>
                <a:r>
                  <a:rPr b="1">
                    <a:solidFill>
                      <a:srgbClr val="0070C0"/>
                    </a:solidFill>
                    <a:latin typeface="微软雅黑"/>
                    <a:ea typeface="微软雅黑"/>
                    <a:cs typeface="微软雅黑"/>
                    <a:sym typeface="微软雅黑"/>
                  </a:rPr>
                  <a:t>坏</a:t>
                </a:r>
                <a:r>
                  <a:rPr b="1">
                    <a:solidFill>
                      <a:srgbClr val="0070C0"/>
                    </a:solidFill>
                  </a:rPr>
                  <a:t>”</a:t>
                </a:r>
                <a:r>
                  <a:rPr b="1">
                    <a:solidFill>
                      <a:srgbClr val="0070C0"/>
                    </a:solidFill>
                    <a:latin typeface="微软雅黑"/>
                    <a:ea typeface="微软雅黑"/>
                    <a:cs typeface="微软雅黑"/>
                    <a:sym typeface="微软雅黑"/>
                  </a:rPr>
                  <a:t>胆固醇</a:t>
                </a:r>
              </a:p>
            </p:txBody>
          </p:sp>
        </p:grpSp>
        <p:sp>
          <p:nvSpPr>
            <p:cNvPr id="356" name="Shape 356"/>
            <p:cNvSpPr/>
            <p:nvPr/>
          </p:nvSpPr>
          <p:spPr>
            <a:xfrm flipV="1">
              <a:off x="-1" y="249427"/>
              <a:ext cx="1100294" cy="565735"/>
            </a:xfrm>
            <a:prstGeom prst="line">
              <a:avLst/>
            </a:prstGeom>
            <a:noFill/>
            <a:ln w="28575" cap="flat">
              <a:solidFill>
                <a:srgbClr val="46AAC4"/>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p>
          </p:txBody>
        </p:sp>
        <p:sp>
          <p:nvSpPr>
            <p:cNvPr id="357" name="Shape 357"/>
            <p:cNvSpPr/>
            <p:nvPr/>
          </p:nvSpPr>
          <p:spPr>
            <a:xfrm>
              <a:off x="984467" y="89309"/>
              <a:ext cx="243209" cy="315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79646"/>
            </a:solidFill>
            <a:ln w="12700" cap="flat">
              <a:noFill/>
              <a:miter lim="400000"/>
            </a:ln>
            <a:effectLst>
              <a:outerShdw sx="100000" sy="100000" kx="0" ky="0" algn="b" rotWithShape="0" blurRad="50800" dist="38100" dir="8100000">
                <a:srgbClr val="000000">
                  <a:alpha val="40000"/>
                </a:srgbClr>
              </a:outerShdw>
            </a:effectLst>
          </p:spPr>
          <p:txBody>
            <a:bodyPr wrap="square" lIns="0" tIns="0" rIns="0" bIns="0" numCol="1" anchor="ctr">
              <a:noAutofit/>
            </a:bodyPr>
            <a:lstStyle/>
            <a:p>
              <a:pPr lvl="0" algn="ctr">
                <a:defRPr>
                  <a:solidFill>
                    <a:srgbClr val="FFFFFF"/>
                  </a:solidFill>
                </a:defRPr>
              </a:pPr>
            </a:p>
          </p:txBody>
        </p:sp>
        <p:grpSp>
          <p:nvGrpSpPr>
            <p:cNvPr id="360" name="Group 360"/>
            <p:cNvGrpSpPr/>
            <p:nvPr/>
          </p:nvGrpSpPr>
          <p:grpSpPr>
            <a:xfrm>
              <a:off x="1140538" y="1053720"/>
              <a:ext cx="2597251" cy="504057"/>
              <a:chOff x="0" y="0"/>
              <a:chExt cx="2597249" cy="504056"/>
            </a:xfrm>
          </p:grpSpPr>
          <p:sp>
            <p:nvSpPr>
              <p:cNvPr id="358" name="Shape 358"/>
              <p:cNvSpPr/>
              <p:nvPr/>
            </p:nvSpPr>
            <p:spPr>
              <a:xfrm>
                <a:off x="0" y="0"/>
                <a:ext cx="2597250" cy="504057"/>
              </a:xfrm>
              <a:prstGeom prst="roundRect">
                <a:avLst>
                  <a:gd name="adj" fmla="val 16667"/>
                </a:avLst>
              </a:prstGeom>
              <a:solidFill>
                <a:srgbClr val="F2F2F2"/>
              </a:solidFill>
              <a:ln w="25400" cap="flat">
                <a:solidFill>
                  <a:srgbClr val="4BACC6"/>
                </a:solidFill>
                <a:prstDash val="solid"/>
                <a:bevel/>
              </a:ln>
              <a:effectLst>
                <a:outerShdw sx="100000" sy="100000" kx="0" ky="0" algn="b" rotWithShape="0" blurRad="50800" dist="38100" dir="8100000">
                  <a:srgbClr val="000000">
                    <a:alpha val="40000"/>
                  </a:srgbClr>
                </a:outerShdw>
              </a:effectLst>
            </p:spPr>
            <p:txBody>
              <a:bodyPr wrap="square" lIns="0" tIns="0" rIns="0" bIns="0" numCol="1" anchor="ctr">
                <a:noAutofit/>
              </a:bodyPr>
              <a:lstStyle/>
              <a:p>
                <a:pPr lvl="0" algn="ctr">
                  <a:defRPr b="1">
                    <a:solidFill>
                      <a:srgbClr val="0070C0"/>
                    </a:solidFill>
                  </a:defRPr>
                </a:pPr>
              </a:p>
            </p:txBody>
          </p:sp>
          <p:sp>
            <p:nvSpPr>
              <p:cNvPr id="359" name="Shape 359"/>
              <p:cNvSpPr/>
              <p:nvPr/>
            </p:nvSpPr>
            <p:spPr>
              <a:xfrm>
                <a:off x="24605" y="89086"/>
                <a:ext cx="2548040" cy="325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0070C0"/>
                    </a:solidFill>
                    <a:latin typeface="微软雅黑"/>
                    <a:ea typeface="微软雅黑"/>
                    <a:cs typeface="微软雅黑"/>
                    <a:sym typeface="微软雅黑"/>
                  </a:defRPr>
                </a:lvl1pPr>
              </a:lstStyle>
              <a:p>
                <a:pPr lvl="0">
                  <a:defRPr b="0">
                    <a:solidFill>
                      <a:srgbClr val="000000"/>
                    </a:solidFill>
                  </a:defRPr>
                </a:pPr>
                <a:r>
                  <a:rPr b="1">
                    <a:solidFill>
                      <a:srgbClr val="0070C0"/>
                    </a:solidFill>
                  </a:rPr>
                  <a:t>延缓动脉粥样硬化</a:t>
                </a:r>
              </a:p>
            </p:txBody>
          </p:sp>
        </p:grpSp>
        <p:grpSp>
          <p:nvGrpSpPr>
            <p:cNvPr id="363" name="Group 363"/>
            <p:cNvGrpSpPr/>
            <p:nvPr/>
          </p:nvGrpSpPr>
          <p:grpSpPr>
            <a:xfrm>
              <a:off x="1103224" y="2122774"/>
              <a:ext cx="2597251" cy="504057"/>
              <a:chOff x="0" y="0"/>
              <a:chExt cx="2597249" cy="504056"/>
            </a:xfrm>
          </p:grpSpPr>
          <p:sp>
            <p:nvSpPr>
              <p:cNvPr id="361" name="Shape 361"/>
              <p:cNvSpPr/>
              <p:nvPr/>
            </p:nvSpPr>
            <p:spPr>
              <a:xfrm>
                <a:off x="0" y="0"/>
                <a:ext cx="2597250" cy="504057"/>
              </a:xfrm>
              <a:prstGeom prst="roundRect">
                <a:avLst>
                  <a:gd name="adj" fmla="val 16667"/>
                </a:avLst>
              </a:prstGeom>
              <a:solidFill>
                <a:srgbClr val="F2F2F2"/>
              </a:solidFill>
              <a:ln w="25400" cap="flat">
                <a:solidFill>
                  <a:srgbClr val="4BACC6"/>
                </a:solidFill>
                <a:prstDash val="solid"/>
                <a:bevel/>
              </a:ln>
              <a:effectLst>
                <a:outerShdw sx="100000" sy="100000" kx="0" ky="0" algn="b" rotWithShape="0" blurRad="50800" dist="38100" dir="8100000">
                  <a:srgbClr val="000000">
                    <a:alpha val="40000"/>
                  </a:srgbClr>
                </a:outerShdw>
              </a:effectLst>
            </p:spPr>
            <p:txBody>
              <a:bodyPr wrap="square" lIns="0" tIns="0" rIns="0" bIns="0" numCol="1" anchor="ctr">
                <a:noAutofit/>
              </a:bodyPr>
              <a:lstStyle/>
              <a:p>
                <a:pPr lvl="0" algn="ctr">
                  <a:defRPr b="1">
                    <a:solidFill>
                      <a:srgbClr val="0070C0"/>
                    </a:solidFill>
                  </a:defRPr>
                </a:pPr>
              </a:p>
            </p:txBody>
          </p:sp>
          <p:sp>
            <p:nvSpPr>
              <p:cNvPr id="362" name="Shape 362"/>
              <p:cNvSpPr/>
              <p:nvPr/>
            </p:nvSpPr>
            <p:spPr>
              <a:xfrm>
                <a:off x="24605" y="89086"/>
                <a:ext cx="2548040" cy="325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a:solidFill>
                      <a:srgbClr val="0070C0"/>
                    </a:solidFill>
                    <a:latin typeface="微软雅黑"/>
                    <a:ea typeface="微软雅黑"/>
                    <a:cs typeface="微软雅黑"/>
                    <a:sym typeface="微软雅黑"/>
                  </a:defRPr>
                </a:lvl1pPr>
              </a:lstStyle>
              <a:p>
                <a:pPr lvl="0">
                  <a:defRPr b="0">
                    <a:solidFill>
                      <a:srgbClr val="000000"/>
                    </a:solidFill>
                  </a:defRPr>
                </a:pPr>
                <a:r>
                  <a:rPr b="1">
                    <a:solidFill>
                      <a:srgbClr val="0070C0"/>
                    </a:solidFill>
                  </a:rPr>
                  <a:t>减少心梗和中风发生</a:t>
                </a:r>
              </a:p>
            </p:txBody>
          </p:sp>
        </p:grpSp>
        <p:sp>
          <p:nvSpPr>
            <p:cNvPr id="364" name="Shape 364"/>
            <p:cNvSpPr/>
            <p:nvPr/>
          </p:nvSpPr>
          <p:spPr>
            <a:xfrm>
              <a:off x="-1" y="1288927"/>
              <a:ext cx="1059517" cy="1"/>
            </a:xfrm>
            <a:prstGeom prst="line">
              <a:avLst/>
            </a:prstGeom>
            <a:noFill/>
            <a:ln w="28575" cap="flat">
              <a:solidFill>
                <a:srgbClr val="46AAC4"/>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p>
          </p:txBody>
        </p:sp>
        <p:sp>
          <p:nvSpPr>
            <p:cNvPr id="365" name="Shape 365"/>
            <p:cNvSpPr/>
            <p:nvPr/>
          </p:nvSpPr>
          <p:spPr>
            <a:xfrm>
              <a:off x="-1" y="1644835"/>
              <a:ext cx="1026664" cy="729968"/>
            </a:xfrm>
            <a:prstGeom prst="line">
              <a:avLst/>
            </a:prstGeom>
            <a:noFill/>
            <a:ln w="28575" cap="flat">
              <a:solidFill>
                <a:srgbClr val="46AAC4"/>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p>
          </p:txBody>
        </p:sp>
        <p:sp>
          <p:nvSpPr>
            <p:cNvPr id="366" name="Shape 366"/>
            <p:cNvSpPr/>
            <p:nvPr/>
          </p:nvSpPr>
          <p:spPr>
            <a:xfrm>
              <a:off x="975974" y="1147800"/>
              <a:ext cx="243209" cy="315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79646"/>
            </a:solidFill>
            <a:ln w="12700" cap="flat">
              <a:noFill/>
              <a:miter lim="400000"/>
            </a:ln>
            <a:effectLst>
              <a:outerShdw sx="100000" sy="100000" kx="0" ky="0" algn="b" rotWithShape="0" blurRad="50800" dist="38100" dir="8100000">
                <a:srgbClr val="000000">
                  <a:alpha val="40000"/>
                </a:srgbClr>
              </a:outerShdw>
            </a:effectLst>
          </p:spPr>
          <p:txBody>
            <a:bodyPr wrap="square" lIns="0" tIns="0" rIns="0" bIns="0" numCol="1" anchor="ctr">
              <a:noAutofit/>
            </a:bodyPr>
            <a:lstStyle/>
            <a:p>
              <a:pPr lvl="0" algn="ctr">
                <a:defRPr>
                  <a:solidFill>
                    <a:srgbClr val="FFFFFF"/>
                  </a:solidFill>
                </a:defRPr>
              </a:pPr>
            </a:p>
          </p:txBody>
        </p:sp>
        <p:sp>
          <p:nvSpPr>
            <p:cNvPr id="367" name="Shape 367"/>
            <p:cNvSpPr/>
            <p:nvPr/>
          </p:nvSpPr>
          <p:spPr>
            <a:xfrm>
              <a:off x="975974" y="2216854"/>
              <a:ext cx="243209" cy="315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79646"/>
            </a:solidFill>
            <a:ln w="12700" cap="flat">
              <a:noFill/>
              <a:miter lim="400000"/>
            </a:ln>
            <a:effectLst>
              <a:outerShdw sx="100000" sy="100000" kx="0" ky="0" algn="b" rotWithShape="0" blurRad="50800" dist="38100" dir="8100000">
                <a:srgbClr val="000000">
                  <a:alpha val="40000"/>
                </a:srgbClr>
              </a:outerShdw>
            </a:effectLst>
          </p:spPr>
          <p:txBody>
            <a:bodyPr wrap="square" lIns="0" tIns="0" rIns="0" bIns="0" numCol="1" anchor="ctr">
              <a:noAutofit/>
            </a:bodyPr>
            <a:lstStyle/>
            <a:p>
              <a:pPr lvl="0" algn="ctr">
                <a:defRPr>
                  <a:solidFill>
                    <a:srgbClr val="FFFFFF"/>
                  </a:solidFill>
                </a:defRPr>
              </a:pPr>
            </a:p>
          </p:txBody>
        </p:sp>
      </p:grpSp>
      <p:sp>
        <p:nvSpPr>
          <p:cNvPr id="369" name="Shape 369"/>
          <p:cNvSpPr/>
          <p:nvPr/>
        </p:nvSpPr>
        <p:spPr>
          <a:xfrm flipH="1" rot="16200000">
            <a:off x="5888144" y="2014022"/>
            <a:ext cx="422754" cy="628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10800" y="5400"/>
                </a:lnTo>
                <a:lnTo>
                  <a:pt x="10800" y="0"/>
                </a:lnTo>
                <a:lnTo>
                  <a:pt x="21600" y="10800"/>
                </a:lnTo>
                <a:lnTo>
                  <a:pt x="10800" y="21600"/>
                </a:lnTo>
                <a:lnTo>
                  <a:pt x="10800" y="16200"/>
                </a:lnTo>
                <a:lnTo>
                  <a:pt x="0" y="16200"/>
                </a:lnTo>
                <a:lnTo>
                  <a:pt x="5400" y="10800"/>
                </a:lnTo>
                <a:close/>
              </a:path>
            </a:pathLst>
          </a:custGeom>
          <a:solidFill>
            <a:srgbClr val="FFC000"/>
          </a:solidFill>
          <a:ln w="12700">
            <a:miter lim="400000"/>
          </a:ln>
        </p:spPr>
        <p:txBody>
          <a:bodyPr lIns="0" tIns="0" rIns="0" bIns="0" anchor="ctr"/>
          <a:lstStyle/>
          <a:p>
            <a:pPr lvl="0" algn="ctr">
              <a:defRPr>
                <a:solidFill>
                  <a:srgbClr val="FFFFFF"/>
                </a:solidFill>
              </a:defRPr>
            </a:pPr>
          </a:p>
        </p:txBody>
      </p:sp>
      <p:sp>
        <p:nvSpPr>
          <p:cNvPr id="370" name="Shape 370"/>
          <p:cNvSpPr/>
          <p:nvPr/>
        </p:nvSpPr>
        <p:spPr>
          <a:xfrm flipH="1" rot="16200000">
            <a:off x="5888144" y="3055073"/>
            <a:ext cx="422754" cy="628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10800" y="5400"/>
                </a:lnTo>
                <a:lnTo>
                  <a:pt x="10800" y="0"/>
                </a:lnTo>
                <a:lnTo>
                  <a:pt x="21600" y="10800"/>
                </a:lnTo>
                <a:lnTo>
                  <a:pt x="10800" y="21600"/>
                </a:lnTo>
                <a:lnTo>
                  <a:pt x="10800" y="16200"/>
                </a:lnTo>
                <a:lnTo>
                  <a:pt x="0" y="16200"/>
                </a:lnTo>
                <a:lnTo>
                  <a:pt x="5400" y="10800"/>
                </a:lnTo>
                <a:close/>
              </a:path>
            </a:pathLst>
          </a:custGeom>
          <a:solidFill>
            <a:srgbClr val="FFC000"/>
          </a:solidFill>
          <a:ln w="12700">
            <a:miter lim="400000"/>
          </a:ln>
        </p:spPr>
        <p:txBody>
          <a:bodyPr lIns="0" tIns="0" rIns="0" bIns="0" anchor="ctr"/>
          <a:lstStyle/>
          <a:p>
            <a:pPr lvl="0" algn="ctr">
              <a:defRPr>
                <a:solidFill>
                  <a:srgbClr val="FFFFFF"/>
                </a:solidFill>
              </a:defRPr>
            </a:pP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title"/>
          </p:nvPr>
        </p:nvSpPr>
        <p:spPr>
          <a:xfrm>
            <a:off x="0" y="31371"/>
            <a:ext cx="9144000" cy="1052738"/>
          </a:xfrm>
          <a:prstGeom prst="rect">
            <a:avLst/>
          </a:prstGeom>
        </p:spPr>
        <p:txBody>
          <a:bodyPr/>
          <a:lstStyle/>
          <a:p>
            <a:pPr lvl="0"/>
          </a:p>
        </p:txBody>
      </p:sp>
      <p:sp>
        <p:nvSpPr>
          <p:cNvPr id="373" name="Shape 373"/>
          <p:cNvSpPr/>
          <p:nvPr>
            <p:ph type="body" idx="1"/>
          </p:nvPr>
        </p:nvSpPr>
        <p:spPr>
          <a:xfrm>
            <a:off x="457200" y="2340899"/>
            <a:ext cx="8229600" cy="2231109"/>
          </a:xfrm>
          <a:prstGeom prst="rect">
            <a:avLst/>
          </a:prstGeom>
        </p:spPr>
        <p:txBody>
          <a:bodyPr/>
          <a:lstStyle>
            <a:lvl1pPr algn="ctr">
              <a:buSzTx/>
              <a:buNone/>
              <a:defRPr i="1" sz="7200">
                <a:solidFill>
                  <a:srgbClr val="1F497D"/>
                </a:solidFill>
              </a:defRPr>
            </a:lvl1pPr>
          </a:lstStyle>
          <a:p>
            <a:pPr lvl="0">
              <a:defRPr b="0" i="0" sz="1800">
                <a:solidFill>
                  <a:srgbClr val="000000"/>
                </a:solidFill>
              </a:defRPr>
            </a:pPr>
            <a:r>
              <a:rPr b="1" i="1" sz="7200">
                <a:solidFill>
                  <a:srgbClr val="1F497D"/>
                </a:solidFill>
              </a:rPr>
              <a:t>祝您健康！</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nvSpPr>
        <p:spPr>
          <a:xfrm>
            <a:off x="608335" y="1520787"/>
            <a:ext cx="6397137" cy="9667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486"/>
                </a:moveTo>
                <a:cubicBezTo>
                  <a:pt x="0" y="1561"/>
                  <a:pt x="236" y="0"/>
                  <a:pt x="527" y="0"/>
                </a:cubicBezTo>
                <a:lnTo>
                  <a:pt x="11914" y="0"/>
                </a:lnTo>
                <a:lnTo>
                  <a:pt x="19897" y="0"/>
                </a:lnTo>
                <a:cubicBezTo>
                  <a:pt x="20188" y="0"/>
                  <a:pt x="20423" y="1561"/>
                  <a:pt x="20423" y="3486"/>
                </a:cubicBezTo>
                <a:lnTo>
                  <a:pt x="20423" y="12201"/>
                </a:lnTo>
                <a:lnTo>
                  <a:pt x="21600" y="21600"/>
                </a:lnTo>
                <a:lnTo>
                  <a:pt x="20423" y="17429"/>
                </a:lnTo>
                <a:lnTo>
                  <a:pt x="20423" y="17429"/>
                </a:lnTo>
                <a:cubicBezTo>
                  <a:pt x="20423" y="19355"/>
                  <a:pt x="20188" y="20915"/>
                  <a:pt x="19897" y="20915"/>
                </a:cubicBezTo>
                <a:lnTo>
                  <a:pt x="527" y="20915"/>
                </a:lnTo>
                <a:cubicBezTo>
                  <a:pt x="236" y="20915"/>
                  <a:pt x="0" y="19355"/>
                  <a:pt x="0" y="17429"/>
                </a:cubicBezTo>
                <a:lnTo>
                  <a:pt x="0" y="17429"/>
                </a:lnTo>
                <a:lnTo>
                  <a:pt x="0" y="12201"/>
                </a:lnTo>
                <a:close/>
              </a:path>
            </a:pathLst>
          </a:custGeom>
          <a:gradFill>
            <a:gsLst>
              <a:gs pos="0">
                <a:srgbClr val="A5E6FF"/>
              </a:gs>
              <a:gs pos="35000">
                <a:srgbClr val="BFEDFF"/>
              </a:gs>
              <a:gs pos="100000">
                <a:srgbClr val="E7F8FF"/>
              </a:gs>
            </a:gsLst>
            <a:lin ang="16200000"/>
          </a:gradFill>
          <a:ln>
            <a:solidFill>
              <a:srgbClr val="46AAC4"/>
            </a:solidFill>
          </a:ln>
          <a:effectLst>
            <a:outerShdw sx="100000" sy="100000" kx="0" ky="0" algn="b" rotWithShape="0" blurRad="38100" dist="20000" dir="5400000">
              <a:srgbClr val="000000">
                <a:alpha val="38000"/>
              </a:srgbClr>
            </a:outerShdw>
          </a:effectLst>
        </p:spPr>
        <p:txBody>
          <a:bodyPr lIns="0" tIns="0" rIns="0" bIns="0" anchor="ctr"/>
          <a:lstStyle/>
          <a:p>
            <a:pPr lvl="0" algn="ctr"/>
          </a:p>
        </p:txBody>
      </p:sp>
      <p:sp>
        <p:nvSpPr>
          <p:cNvPr id="66" name="Shape 66"/>
          <p:cNvSpPr/>
          <p:nvPr>
            <p:ph type="title"/>
          </p:nvPr>
        </p:nvSpPr>
        <p:spPr>
          <a:xfrm>
            <a:off x="0" y="31371"/>
            <a:ext cx="9144000"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糖尿病患者的</a:t>
            </a:r>
            <a:r>
              <a:rPr b="1" sz="2800">
                <a:solidFill>
                  <a:srgbClr val="FFFFFF"/>
                </a:solidFill>
              </a:rPr>
              <a:t>“</a:t>
            </a:r>
            <a:r>
              <a:rPr b="1" sz="2800">
                <a:solidFill>
                  <a:srgbClr val="FFFFFF"/>
                </a:solidFill>
                <a:latin typeface="微软雅黑"/>
                <a:ea typeface="微软雅黑"/>
                <a:cs typeface="微软雅黑"/>
                <a:sym typeface="微软雅黑"/>
              </a:rPr>
              <a:t>终极杀手</a:t>
            </a:r>
            <a:r>
              <a:rPr b="1" sz="2800">
                <a:solidFill>
                  <a:srgbClr val="FFFFFF"/>
                </a:solidFill>
              </a:rPr>
              <a:t>”</a:t>
            </a:r>
            <a:r>
              <a:rPr b="1" sz="2800">
                <a:solidFill>
                  <a:srgbClr val="FFFFFF"/>
                </a:solidFill>
                <a:latin typeface="微软雅黑"/>
                <a:ea typeface="微软雅黑"/>
                <a:cs typeface="微软雅黑"/>
                <a:sym typeface="微软雅黑"/>
              </a:rPr>
              <a:t>竟然是心血管疾病</a:t>
            </a:r>
          </a:p>
        </p:txBody>
      </p:sp>
      <p:pic>
        <p:nvPicPr>
          <p:cNvPr id="67" name="image5.png" descr="d:\program files (x86)\360se6\User Data\temp\71515_101139076000_2.jpg"/>
          <p:cNvPicPr/>
          <p:nvPr/>
        </p:nvPicPr>
        <p:blipFill>
          <a:blip r:embed="rId2">
            <a:extLst/>
          </a:blip>
          <a:srcRect l="16935" t="4350" r="5427" b="0"/>
          <a:stretch>
            <a:fillRect/>
          </a:stretch>
        </p:blipFill>
        <p:spPr>
          <a:xfrm>
            <a:off x="7236296" y="1177231"/>
            <a:ext cx="1912271" cy="3332112"/>
          </a:xfrm>
          <a:prstGeom prst="rect">
            <a:avLst/>
          </a:prstGeom>
          <a:ln w="12700">
            <a:miter lim="400000"/>
          </a:ln>
        </p:spPr>
      </p:pic>
      <p:sp>
        <p:nvSpPr>
          <p:cNvPr id="68" name="Shape 68"/>
          <p:cNvSpPr/>
          <p:nvPr/>
        </p:nvSpPr>
        <p:spPr>
          <a:xfrm>
            <a:off x="1001715" y="1664804"/>
            <a:ext cx="5261914" cy="3997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indent="0" algn="ctr">
              <a:lnSpc>
                <a:spcPct val="130000"/>
              </a:lnSpc>
              <a:tabLst>
                <a:tab pos="127000" algn="l"/>
              </a:tabLst>
            </a:pPr>
            <a:r>
              <a:rPr sz="2400">
                <a:latin typeface="微软雅黑"/>
                <a:ea typeface="微软雅黑"/>
                <a:cs typeface="微软雅黑"/>
                <a:sym typeface="微软雅黑"/>
              </a:rPr>
              <a:t>像王阿姨这样的例子，其实还有很多</a:t>
            </a:r>
          </a:p>
        </p:txBody>
      </p:sp>
      <p:grpSp>
        <p:nvGrpSpPr>
          <p:cNvPr id="85" name="Group 85"/>
          <p:cNvGrpSpPr/>
          <p:nvPr/>
        </p:nvGrpSpPr>
        <p:grpSpPr>
          <a:xfrm>
            <a:off x="620480" y="3297730"/>
            <a:ext cx="7332428" cy="2985650"/>
            <a:chOff x="0" y="0"/>
            <a:chExt cx="7332427" cy="2985648"/>
          </a:xfrm>
        </p:grpSpPr>
        <p:sp>
          <p:nvSpPr>
            <p:cNvPr id="69" name="Shape 69"/>
            <p:cNvSpPr/>
            <p:nvPr/>
          </p:nvSpPr>
          <p:spPr>
            <a:xfrm>
              <a:off x="159659" y="0"/>
              <a:ext cx="6751229" cy="10175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2" indent="0">
                <a:spcBef>
                  <a:spcPts val="1200"/>
                </a:spcBef>
              </a:pPr>
              <a:r>
                <a:rPr sz="2400">
                  <a:latin typeface="微软雅黑"/>
                  <a:ea typeface="微软雅黑"/>
                  <a:cs typeface="微软雅黑"/>
                  <a:sym typeface="微软雅黑"/>
                </a:rPr>
                <a:t>残酷的数据告诉我们：</a:t>
              </a:r>
              <a:endParaRPr sz="2400">
                <a:latin typeface="微软雅黑"/>
                <a:ea typeface="微软雅黑"/>
                <a:cs typeface="微软雅黑"/>
                <a:sym typeface="微软雅黑"/>
              </a:endParaRPr>
            </a:p>
            <a:p>
              <a:pPr lvl="0">
                <a:spcBef>
                  <a:spcPts val="1200"/>
                </a:spcBef>
              </a:pPr>
              <a:r>
                <a:rPr b="1" sz="3600">
                  <a:solidFill>
                    <a:srgbClr val="C00000"/>
                  </a:solidFill>
                  <a:latin typeface="微软雅黑"/>
                  <a:ea typeface="微软雅黑"/>
                  <a:cs typeface="微软雅黑"/>
                  <a:sym typeface="微软雅黑"/>
                </a:rPr>
                <a:t>七成</a:t>
              </a:r>
              <a:r>
                <a:rPr b="1" sz="2400">
                  <a:latin typeface="微软雅黑"/>
                  <a:ea typeface="微软雅黑"/>
                  <a:cs typeface="微软雅黑"/>
                  <a:sym typeface="微软雅黑"/>
                </a:rPr>
                <a:t>糖尿病患者死于</a:t>
              </a:r>
              <a:r>
                <a:rPr b="1" sz="3600">
                  <a:solidFill>
                    <a:srgbClr val="C00000"/>
                  </a:solidFill>
                  <a:latin typeface="微软雅黑"/>
                  <a:ea typeface="微软雅黑"/>
                  <a:cs typeface="微软雅黑"/>
                  <a:sym typeface="微软雅黑"/>
                </a:rPr>
                <a:t>心血管疾病</a:t>
              </a:r>
            </a:p>
          </p:txBody>
        </p:sp>
        <p:pic>
          <p:nvPicPr>
            <p:cNvPr id="70" name="image6.jpg" descr="E:\辉瑞\立普妥\2012年度项目\SPC卒中专病门诊项目--D02-PFZ-LPT-D-201204-008\设计\手绘图片\p05.jpg"/>
            <p:cNvPicPr/>
            <p:nvPr/>
          </p:nvPicPr>
          <p:blipFill>
            <a:blip r:embed="rId3">
              <a:extLst/>
            </a:blip>
            <a:srcRect l="3920" t="34189" r="3920" b="34189"/>
            <a:stretch>
              <a:fillRect/>
            </a:stretch>
          </p:blipFill>
          <p:spPr>
            <a:xfrm>
              <a:off x="4940462" y="1469340"/>
              <a:ext cx="2391966" cy="971329"/>
            </a:xfrm>
            <a:prstGeom prst="rect">
              <a:avLst/>
            </a:prstGeom>
            <a:ln w="12700" cap="flat">
              <a:noFill/>
              <a:miter lim="400000"/>
            </a:ln>
            <a:effectLst/>
          </p:spPr>
        </p:pic>
        <p:grpSp>
          <p:nvGrpSpPr>
            <p:cNvPr id="74" name="Group 74"/>
            <p:cNvGrpSpPr/>
            <p:nvPr/>
          </p:nvGrpSpPr>
          <p:grpSpPr>
            <a:xfrm>
              <a:off x="4158145" y="1697002"/>
              <a:ext cx="786623" cy="691203"/>
              <a:chOff x="0" y="0"/>
              <a:chExt cx="786621" cy="691202"/>
            </a:xfrm>
          </p:grpSpPr>
          <p:sp>
            <p:nvSpPr>
              <p:cNvPr id="71" name="Shape 71"/>
              <p:cNvSpPr/>
              <p:nvPr/>
            </p:nvSpPr>
            <p:spPr>
              <a:xfrm>
                <a:off x="122909" y="-1"/>
                <a:ext cx="663713" cy="691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00" y="0"/>
                    </a:moveTo>
                    <a:lnTo>
                      <a:pt x="15200" y="5400"/>
                    </a:lnTo>
                    <a:lnTo>
                      <a:pt x="0" y="5400"/>
                    </a:lnTo>
                    <a:lnTo>
                      <a:pt x="0" y="16200"/>
                    </a:lnTo>
                    <a:lnTo>
                      <a:pt x="15200" y="16200"/>
                    </a:lnTo>
                    <a:lnTo>
                      <a:pt x="15200" y="21600"/>
                    </a:lnTo>
                    <a:lnTo>
                      <a:pt x="21600" y="10800"/>
                    </a:lnTo>
                    <a:close/>
                  </a:path>
                </a:pathLst>
              </a:cu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sp>
            <p:nvSpPr>
              <p:cNvPr id="72" name="Shape 72"/>
              <p:cNvSpPr/>
              <p:nvPr/>
            </p:nvSpPr>
            <p:spPr>
              <a:xfrm>
                <a:off x="49163" y="172800"/>
                <a:ext cx="49165" cy="345602"/>
              </a:xfrm>
              <a:prstGeom prst="rect">
                <a:avLst/>
              </a:pr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sp>
            <p:nvSpPr>
              <p:cNvPr id="73" name="Shape 73"/>
              <p:cNvSpPr/>
              <p:nvPr/>
            </p:nvSpPr>
            <p:spPr>
              <a:xfrm>
                <a:off x="-1" y="172800"/>
                <a:ext cx="24583" cy="345602"/>
              </a:xfrm>
              <a:prstGeom prst="rect">
                <a:avLst/>
              </a:prstGeom>
              <a:solidFill>
                <a:srgbClr val="FFC000"/>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a:latin typeface="微软雅黑"/>
                    <a:ea typeface="微软雅黑"/>
                    <a:cs typeface="微软雅黑"/>
                    <a:sym typeface="微软雅黑"/>
                  </a:defRPr>
                </a:pPr>
              </a:p>
            </p:txBody>
          </p:sp>
        </p:grpSp>
        <p:sp>
          <p:nvSpPr>
            <p:cNvPr id="75" name="Shape 75"/>
            <p:cNvSpPr/>
            <p:nvPr/>
          </p:nvSpPr>
          <p:spPr>
            <a:xfrm>
              <a:off x="5342184" y="2530992"/>
              <a:ext cx="1628141" cy="3997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spcBef>
                  <a:spcPts val="1200"/>
                </a:spcBef>
                <a:defRPr b="1" sz="2400">
                  <a:latin typeface="微软雅黑"/>
                  <a:ea typeface="微软雅黑"/>
                  <a:cs typeface="微软雅黑"/>
                  <a:sym typeface="微软雅黑"/>
                </a:defRPr>
              </a:lvl1pPr>
            </a:lstStyle>
            <a:p>
              <a:pPr lvl="0">
                <a:defRPr b="0" sz="1800"/>
              </a:pPr>
              <a:r>
                <a:rPr b="1" sz="2400"/>
                <a:t>心血管疾病</a:t>
              </a:r>
            </a:p>
          </p:txBody>
        </p:sp>
        <p:grpSp>
          <p:nvGrpSpPr>
            <p:cNvPr id="84" name="Group 84"/>
            <p:cNvGrpSpPr/>
            <p:nvPr/>
          </p:nvGrpSpPr>
          <p:grpSpPr>
            <a:xfrm>
              <a:off x="-1" y="1258166"/>
              <a:ext cx="4192826" cy="1727483"/>
              <a:chOff x="0" y="0"/>
              <a:chExt cx="4192824" cy="1727482"/>
            </a:xfrm>
          </p:grpSpPr>
          <p:pic>
            <p:nvPicPr>
              <p:cNvPr id="76" name="image7.jpeg"/>
              <p:cNvPicPr/>
              <p:nvPr/>
            </p:nvPicPr>
            <p:blipFill>
              <a:blip r:embed="rId4">
                <a:extLst/>
              </a:blip>
              <a:srcRect l="31297" t="55452" r="47859" b="0"/>
              <a:stretch>
                <a:fillRect/>
              </a:stretch>
            </p:blipFill>
            <p:spPr>
              <a:xfrm>
                <a:off x="409938" y="19935"/>
                <a:ext cx="1297868" cy="1690684"/>
              </a:xfrm>
              <a:prstGeom prst="rect">
                <a:avLst/>
              </a:prstGeom>
              <a:ln w="12700" cap="flat">
                <a:noFill/>
                <a:miter lim="400000"/>
              </a:ln>
              <a:effectLst/>
            </p:spPr>
          </p:pic>
          <p:pic>
            <p:nvPicPr>
              <p:cNvPr id="77" name="image7.jpeg"/>
              <p:cNvPicPr/>
              <p:nvPr/>
            </p:nvPicPr>
            <p:blipFill>
              <a:blip r:embed="rId4">
                <a:extLst/>
              </a:blip>
              <a:srcRect l="44534" t="55452" r="47788" b="0"/>
              <a:stretch>
                <a:fillRect/>
              </a:stretch>
            </p:blipFill>
            <p:spPr>
              <a:xfrm>
                <a:off x="1635363" y="30438"/>
                <a:ext cx="478112" cy="1690684"/>
              </a:xfrm>
              <a:prstGeom prst="rect">
                <a:avLst/>
              </a:prstGeom>
              <a:ln w="12700" cap="flat">
                <a:noFill/>
                <a:miter lim="400000"/>
              </a:ln>
              <a:effectLst/>
            </p:spPr>
          </p:pic>
          <p:pic>
            <p:nvPicPr>
              <p:cNvPr id="78" name="image7.jpeg"/>
              <p:cNvPicPr/>
              <p:nvPr/>
            </p:nvPicPr>
            <p:blipFill>
              <a:blip r:embed="rId4">
                <a:extLst/>
              </a:blip>
              <a:srcRect l="44534" t="55452" r="47788" b="0"/>
              <a:stretch>
                <a:fillRect/>
              </a:stretch>
            </p:blipFill>
            <p:spPr>
              <a:xfrm>
                <a:off x="2053278" y="24766"/>
                <a:ext cx="478112" cy="1690684"/>
              </a:xfrm>
              <a:prstGeom prst="rect">
                <a:avLst/>
              </a:prstGeom>
              <a:ln w="12700" cap="flat">
                <a:noFill/>
                <a:miter lim="400000"/>
              </a:ln>
              <a:effectLst/>
            </p:spPr>
          </p:pic>
          <p:pic>
            <p:nvPicPr>
              <p:cNvPr id="79" name="image7.jpeg"/>
              <p:cNvPicPr/>
              <p:nvPr/>
            </p:nvPicPr>
            <p:blipFill>
              <a:blip r:embed="rId4">
                <a:extLst/>
              </a:blip>
              <a:srcRect l="44534" t="55452" r="47788" b="0"/>
              <a:stretch>
                <a:fillRect/>
              </a:stretch>
            </p:blipFill>
            <p:spPr>
              <a:xfrm>
                <a:off x="3308690" y="22709"/>
                <a:ext cx="478112" cy="1690684"/>
              </a:xfrm>
              <a:prstGeom prst="rect">
                <a:avLst/>
              </a:prstGeom>
              <a:ln w="12700" cap="flat">
                <a:noFill/>
                <a:miter lim="400000"/>
              </a:ln>
              <a:effectLst/>
            </p:spPr>
          </p:pic>
          <p:pic>
            <p:nvPicPr>
              <p:cNvPr id="80" name="image7.jpeg"/>
              <p:cNvPicPr/>
              <p:nvPr/>
            </p:nvPicPr>
            <p:blipFill>
              <a:blip r:embed="rId4">
                <a:extLst/>
              </a:blip>
              <a:srcRect l="31297" t="55452" r="62118" b="0"/>
              <a:stretch>
                <a:fillRect/>
              </a:stretch>
            </p:blipFill>
            <p:spPr>
              <a:xfrm>
                <a:off x="0" y="36799"/>
                <a:ext cx="409939" cy="1690684"/>
              </a:xfrm>
              <a:prstGeom prst="rect">
                <a:avLst/>
              </a:prstGeom>
              <a:ln w="12700" cap="flat">
                <a:noFill/>
                <a:miter lim="400000"/>
              </a:ln>
              <a:effectLst/>
            </p:spPr>
          </p:pic>
          <p:pic>
            <p:nvPicPr>
              <p:cNvPr id="81" name="image7.jpeg"/>
              <p:cNvPicPr/>
              <p:nvPr/>
            </p:nvPicPr>
            <p:blipFill>
              <a:blip r:embed="rId4">
                <a:extLst/>
              </a:blip>
              <a:srcRect l="44534" t="55452" r="47788" b="0"/>
              <a:stretch>
                <a:fillRect/>
              </a:stretch>
            </p:blipFill>
            <p:spPr>
              <a:xfrm>
                <a:off x="2898010" y="-1"/>
                <a:ext cx="478112" cy="1690685"/>
              </a:xfrm>
              <a:prstGeom prst="rect">
                <a:avLst/>
              </a:prstGeom>
              <a:ln w="12700" cap="flat">
                <a:noFill/>
                <a:miter lim="400000"/>
              </a:ln>
              <a:effectLst/>
            </p:spPr>
          </p:pic>
          <p:pic>
            <p:nvPicPr>
              <p:cNvPr id="82" name="image7.jpeg"/>
              <p:cNvPicPr/>
              <p:nvPr/>
            </p:nvPicPr>
            <p:blipFill>
              <a:blip r:embed="rId4">
                <a:extLst/>
              </a:blip>
              <a:srcRect l="44534" t="55452" r="47788" b="0"/>
              <a:stretch>
                <a:fillRect/>
              </a:stretch>
            </p:blipFill>
            <p:spPr>
              <a:xfrm>
                <a:off x="2478194" y="14089"/>
                <a:ext cx="478112" cy="1690684"/>
              </a:xfrm>
              <a:prstGeom prst="rect">
                <a:avLst/>
              </a:prstGeom>
              <a:ln w="12700" cap="flat">
                <a:noFill/>
                <a:miter lim="400000"/>
              </a:ln>
              <a:effectLst/>
            </p:spPr>
          </p:pic>
          <p:pic>
            <p:nvPicPr>
              <p:cNvPr id="83" name="image7.jpeg"/>
              <p:cNvPicPr/>
              <p:nvPr/>
            </p:nvPicPr>
            <p:blipFill>
              <a:blip r:embed="rId4">
                <a:extLst/>
              </a:blip>
              <a:srcRect l="44534" t="55452" r="47788" b="0"/>
              <a:stretch>
                <a:fillRect/>
              </a:stretch>
            </p:blipFill>
            <p:spPr>
              <a:xfrm>
                <a:off x="3714713" y="22709"/>
                <a:ext cx="478112" cy="1690684"/>
              </a:xfrm>
              <a:prstGeom prst="rect">
                <a:avLst/>
              </a:prstGeom>
              <a:ln w="12700" cap="flat">
                <a:noFill/>
                <a:miter lim="400000"/>
              </a:ln>
              <a:effectLst/>
            </p:spPr>
          </p:pic>
        </p:grpSp>
      </p:gr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 name="image8.jpg" descr="d:\program files (x86)\360se6\User Data\temp\0180010045.jpg"/>
          <p:cNvPicPr/>
          <p:nvPr/>
        </p:nvPicPr>
        <p:blipFill>
          <a:blip r:embed="rId2">
            <a:extLst/>
          </a:blip>
          <a:srcRect l="0" t="0" r="0" b="3813"/>
          <a:stretch>
            <a:fillRect/>
          </a:stretch>
        </p:blipFill>
        <p:spPr>
          <a:xfrm>
            <a:off x="54144" y="3717032"/>
            <a:ext cx="2448273" cy="2672190"/>
          </a:xfrm>
          <a:prstGeom prst="rect">
            <a:avLst/>
          </a:prstGeom>
          <a:ln w="12700">
            <a:miter lim="400000"/>
          </a:ln>
        </p:spPr>
      </p:pic>
      <p:sp>
        <p:nvSpPr>
          <p:cNvPr id="88" name="Shape 88"/>
          <p:cNvSpPr/>
          <p:nvPr/>
        </p:nvSpPr>
        <p:spPr>
          <a:xfrm>
            <a:off x="1922149" y="1925956"/>
            <a:ext cx="6538283" cy="1923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1" y="3600"/>
                </a:moveTo>
                <a:cubicBezTo>
                  <a:pt x="2331" y="1612"/>
                  <a:pt x="2805" y="0"/>
                  <a:pt x="3390" y="0"/>
                </a:cubicBezTo>
                <a:lnTo>
                  <a:pt x="5543" y="0"/>
                </a:lnTo>
                <a:lnTo>
                  <a:pt x="20541" y="0"/>
                </a:lnTo>
                <a:cubicBezTo>
                  <a:pt x="21126" y="0"/>
                  <a:pt x="21600" y="1612"/>
                  <a:pt x="21600" y="3600"/>
                </a:cubicBezTo>
                <a:lnTo>
                  <a:pt x="21600" y="18000"/>
                </a:lnTo>
                <a:cubicBezTo>
                  <a:pt x="21600" y="19988"/>
                  <a:pt x="21126" y="21600"/>
                  <a:pt x="20541" y="21600"/>
                </a:cubicBezTo>
                <a:lnTo>
                  <a:pt x="3390" y="21600"/>
                </a:lnTo>
                <a:cubicBezTo>
                  <a:pt x="2805" y="21600"/>
                  <a:pt x="2331" y="19988"/>
                  <a:pt x="2331" y="18000"/>
                </a:cubicBezTo>
                <a:lnTo>
                  <a:pt x="2331" y="18000"/>
                </a:lnTo>
                <a:lnTo>
                  <a:pt x="0" y="20596"/>
                </a:lnTo>
                <a:lnTo>
                  <a:pt x="2331" y="12600"/>
                </a:lnTo>
                <a:close/>
              </a:path>
            </a:pathLst>
          </a:custGeom>
          <a:gradFill>
            <a:gsLst>
              <a:gs pos="0">
                <a:srgbClr val="A5E6FF"/>
              </a:gs>
              <a:gs pos="35000">
                <a:srgbClr val="BFEDFF"/>
              </a:gs>
              <a:gs pos="100000">
                <a:srgbClr val="E7F8FF"/>
              </a:gs>
            </a:gsLst>
            <a:lin ang="16200000"/>
          </a:gradFill>
          <a:ln>
            <a:solidFill>
              <a:srgbClr val="46AAC4"/>
            </a:solidFill>
          </a:ln>
          <a:effectLst>
            <a:outerShdw sx="100000" sy="100000" kx="0" ky="0" algn="b" rotWithShape="0" blurRad="38100" dist="20000" dir="5400000">
              <a:srgbClr val="000000">
                <a:alpha val="38000"/>
              </a:srgbClr>
            </a:outerShdw>
          </a:effectLst>
        </p:spPr>
        <p:txBody>
          <a:bodyPr lIns="0" tIns="0" rIns="0" bIns="0" anchor="ctr"/>
          <a:lstStyle/>
          <a:p>
            <a:pPr lvl="0" algn="ctr"/>
          </a:p>
        </p:txBody>
      </p:sp>
      <p:sp>
        <p:nvSpPr>
          <p:cNvPr id="89" name="Shape 89"/>
          <p:cNvSpPr/>
          <p:nvPr>
            <p:ph type="title"/>
          </p:nvPr>
        </p:nvSpPr>
        <p:spPr>
          <a:xfrm>
            <a:off x="0" y="31371"/>
            <a:ext cx="9144000" cy="1052738"/>
          </a:xfrm>
          <a:prstGeom prst="rect">
            <a:avLst/>
          </a:prstGeom>
        </p:spPr>
        <p:txBody>
          <a:bodyPr/>
          <a:lstStyle/>
          <a:p>
            <a:pPr lvl="0"/>
          </a:p>
        </p:txBody>
      </p:sp>
      <p:sp>
        <p:nvSpPr>
          <p:cNvPr id="90" name="Shape 90"/>
          <p:cNvSpPr/>
          <p:nvPr/>
        </p:nvSpPr>
        <p:spPr>
          <a:xfrm>
            <a:off x="2627783" y="2060847"/>
            <a:ext cx="5976666" cy="11721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indent="0" algn="ctr">
              <a:lnSpc>
                <a:spcPct val="130000"/>
              </a:lnSpc>
              <a:tabLst>
                <a:tab pos="127000" algn="l"/>
              </a:tabLst>
            </a:pPr>
            <a:r>
              <a:rPr sz="2800">
                <a:latin typeface="微软雅黑"/>
                <a:ea typeface="微软雅黑"/>
                <a:cs typeface="微软雅黑"/>
                <a:sym typeface="微软雅黑"/>
              </a:rPr>
              <a:t>为何</a:t>
            </a:r>
            <a:r>
              <a:rPr b="1" sz="3600">
                <a:solidFill>
                  <a:srgbClr val="C00000"/>
                </a:solidFill>
                <a:latin typeface="微软雅黑"/>
                <a:ea typeface="微软雅黑"/>
                <a:cs typeface="微软雅黑"/>
                <a:sym typeface="微软雅黑"/>
              </a:rPr>
              <a:t>心血管疾病</a:t>
            </a:r>
            <a:r>
              <a:rPr sz="2800">
                <a:latin typeface="微软雅黑"/>
                <a:ea typeface="微软雅黑"/>
                <a:cs typeface="微软雅黑"/>
                <a:sym typeface="微软雅黑"/>
              </a:rPr>
              <a:t>竟然</a:t>
            </a:r>
            <a:endParaRPr sz="2800">
              <a:latin typeface="微软雅黑"/>
              <a:ea typeface="微软雅黑"/>
              <a:cs typeface="微软雅黑"/>
              <a:sym typeface="微软雅黑"/>
            </a:endParaRPr>
          </a:p>
          <a:p>
            <a:pPr lvl="2" indent="0" algn="ctr">
              <a:lnSpc>
                <a:spcPct val="130000"/>
              </a:lnSpc>
              <a:tabLst>
                <a:tab pos="127000" algn="l"/>
              </a:tabLst>
            </a:pPr>
            <a:r>
              <a:rPr sz="2800">
                <a:latin typeface="微软雅黑"/>
                <a:ea typeface="微软雅黑"/>
                <a:cs typeface="微软雅黑"/>
                <a:sym typeface="微软雅黑"/>
              </a:rPr>
              <a:t>成为了糖尿病患者“</a:t>
            </a:r>
            <a:r>
              <a:rPr b="1" sz="3600">
                <a:solidFill>
                  <a:srgbClr val="C00000"/>
                </a:solidFill>
                <a:latin typeface="微软雅黑"/>
                <a:ea typeface="微软雅黑"/>
                <a:cs typeface="微软雅黑"/>
                <a:sym typeface="微软雅黑"/>
              </a:rPr>
              <a:t>终极杀手</a:t>
            </a:r>
            <a:r>
              <a:rPr sz="2800">
                <a:latin typeface="微软雅黑"/>
                <a:ea typeface="微软雅黑"/>
                <a:cs typeface="微软雅黑"/>
                <a:sym typeface="微软雅黑"/>
              </a:rPr>
              <a:t>”？</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xfrm>
            <a:off x="0" y="31371"/>
            <a:ext cx="9144000"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糖尿病本身就是心血管疾病的危险因素</a:t>
            </a:r>
          </a:p>
        </p:txBody>
      </p:sp>
      <p:sp>
        <p:nvSpPr>
          <p:cNvPr id="93" name="Shape 93"/>
          <p:cNvSpPr/>
          <p:nvPr>
            <p:ph type="body" idx="1"/>
          </p:nvPr>
        </p:nvSpPr>
        <p:spPr>
          <a:xfrm>
            <a:off x="4644007" y="2420889"/>
            <a:ext cx="4104458" cy="3312369"/>
          </a:xfrm>
          <a:prstGeom prst="rect">
            <a:avLst/>
          </a:prstGeom>
        </p:spPr>
        <p:txBody>
          <a:bodyPr/>
          <a:lstStyle/>
          <a:p>
            <a:pPr lvl="0" marL="0" indent="0">
              <a:buSzTx/>
              <a:buNone/>
              <a:defRPr b="0" sz="1800"/>
            </a:pPr>
            <a:r>
              <a:rPr b="1" sz="2400"/>
              <a:t>大量的研究表明：</a:t>
            </a:r>
            <a:endParaRPr b="1" sz="2400"/>
          </a:p>
          <a:p>
            <a:pPr lvl="0" marL="0" indent="0">
              <a:buSzTx/>
              <a:buNone/>
              <a:defRPr b="0" sz="1800"/>
            </a:pPr>
            <a:r>
              <a:rPr b="1" sz="2400">
                <a:solidFill>
                  <a:srgbClr val="C00000"/>
                </a:solidFill>
              </a:rPr>
              <a:t>糖尿病是心血管疾病的独立危险因素</a:t>
            </a:r>
            <a:endParaRPr b="1" sz="2400">
              <a:solidFill>
                <a:srgbClr val="C00000"/>
              </a:solidFill>
            </a:endParaRPr>
          </a:p>
          <a:p>
            <a:pPr lvl="0" marL="0" indent="0">
              <a:buSzTx/>
              <a:buNone/>
              <a:defRPr b="0" sz="1800"/>
            </a:pPr>
            <a:endParaRPr b="1" sz="2400"/>
          </a:p>
          <a:p>
            <a:pPr lvl="0" marL="0" indent="0">
              <a:buSzTx/>
              <a:buNone/>
              <a:defRPr b="0" sz="1800"/>
            </a:pPr>
            <a:r>
              <a:rPr b="1" sz="2400"/>
              <a:t>也就是说，患了糖尿病就会处于心血管疾病的威胁之下</a:t>
            </a:r>
          </a:p>
        </p:txBody>
      </p:sp>
      <p:pic>
        <p:nvPicPr>
          <p:cNvPr id="94" name="image9.jpg" descr="c:\users\admin\appdata\roaming\360se6\User Data\temp\20120202-114725-720000.jpg"/>
          <p:cNvPicPr/>
          <p:nvPr/>
        </p:nvPicPr>
        <p:blipFill>
          <a:blip r:embed="rId2">
            <a:extLst/>
          </a:blip>
          <a:srcRect l="0" t="0" r="0" b="6045"/>
          <a:stretch>
            <a:fillRect/>
          </a:stretch>
        </p:blipFill>
        <p:spPr>
          <a:xfrm>
            <a:off x="19080" y="1988839"/>
            <a:ext cx="4180413" cy="3600402"/>
          </a:xfrm>
          <a:prstGeom prst="rect">
            <a:avLst/>
          </a:prstGeom>
          <a:ln w="127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title"/>
          </p:nvPr>
        </p:nvSpPr>
        <p:spPr>
          <a:xfrm>
            <a:off x="0" y="31371"/>
            <a:ext cx="9144000"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糖尿病患者常伴有其他心血管疾病危险因素</a:t>
            </a:r>
          </a:p>
        </p:txBody>
      </p:sp>
      <p:pic>
        <p:nvPicPr>
          <p:cNvPr id="97" name="image10.png" descr="d:\program files (x86)\360se6\User Data\temp\002511f360210e3226b201.jpg"/>
          <p:cNvPicPr/>
          <p:nvPr/>
        </p:nvPicPr>
        <p:blipFill>
          <a:blip r:embed="rId3">
            <a:extLst/>
          </a:blip>
          <a:stretch>
            <a:fillRect/>
          </a:stretch>
        </p:blipFill>
        <p:spPr>
          <a:xfrm>
            <a:off x="251518" y="2777339"/>
            <a:ext cx="3027642" cy="2163829"/>
          </a:xfrm>
          <a:prstGeom prst="rect">
            <a:avLst/>
          </a:prstGeom>
          <a:ln w="12700">
            <a:miter lim="400000"/>
          </a:ln>
        </p:spPr>
      </p:pic>
      <p:sp>
        <p:nvSpPr>
          <p:cNvPr id="98" name="Shape 98"/>
          <p:cNvSpPr/>
          <p:nvPr/>
        </p:nvSpPr>
        <p:spPr>
          <a:xfrm>
            <a:off x="2972659" y="3688899"/>
            <a:ext cx="613005" cy="447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8275" y="7344"/>
                </a:lnTo>
                <a:lnTo>
                  <a:pt x="8275" y="0"/>
                </a:lnTo>
                <a:lnTo>
                  <a:pt x="13325" y="0"/>
                </a:lnTo>
                <a:lnTo>
                  <a:pt x="13325" y="7344"/>
                </a:lnTo>
                <a:lnTo>
                  <a:pt x="21600" y="7344"/>
                </a:lnTo>
                <a:lnTo>
                  <a:pt x="21600" y="14256"/>
                </a:lnTo>
                <a:lnTo>
                  <a:pt x="13325" y="14256"/>
                </a:lnTo>
                <a:lnTo>
                  <a:pt x="13325" y="21600"/>
                </a:lnTo>
                <a:lnTo>
                  <a:pt x="8275" y="21600"/>
                </a:lnTo>
                <a:lnTo>
                  <a:pt x="8275" y="14256"/>
                </a:lnTo>
                <a:lnTo>
                  <a:pt x="0" y="14256"/>
                </a:lnTo>
                <a:close/>
              </a:path>
            </a:pathLst>
          </a:custGeom>
          <a:solidFill>
            <a:srgbClr val="C00000"/>
          </a:solidFill>
          <a:ln w="12700">
            <a:miter lim="400000"/>
          </a:ln>
        </p:spPr>
        <p:txBody>
          <a:bodyPr lIns="0" tIns="0" rIns="0" bIns="0" anchor="ctr"/>
          <a:lstStyle/>
          <a:p>
            <a:pPr lvl="0" algn="ctr">
              <a:defRPr>
                <a:solidFill>
                  <a:srgbClr val="C00000"/>
                </a:solidFill>
              </a:defRPr>
            </a:pPr>
          </a:p>
        </p:txBody>
      </p:sp>
      <p:pic>
        <p:nvPicPr>
          <p:cNvPr id="99" name="image11.png" descr="d:\program files (x86)\360se6\User Data\temp\sy_20100930145447419041.jpg"/>
          <p:cNvPicPr/>
          <p:nvPr/>
        </p:nvPicPr>
        <p:blipFill>
          <a:blip r:embed="rId4">
            <a:extLst/>
          </a:blip>
          <a:srcRect l="9547" t="0" r="10626" b="8152"/>
          <a:stretch>
            <a:fillRect/>
          </a:stretch>
        </p:blipFill>
        <p:spPr>
          <a:xfrm>
            <a:off x="4550843" y="3284983"/>
            <a:ext cx="1290289" cy="1102097"/>
          </a:xfrm>
          <a:prstGeom prst="rect">
            <a:avLst/>
          </a:prstGeom>
          <a:ln w="12700">
            <a:miter lim="400000"/>
          </a:ln>
        </p:spPr>
      </p:pic>
      <p:pic>
        <p:nvPicPr>
          <p:cNvPr id="100" name="image12.png" descr="d:\program files (x86)\360se6\User Data\temp\t01bb99cbd5689b88da.jpg"/>
          <p:cNvPicPr/>
          <p:nvPr/>
        </p:nvPicPr>
        <p:blipFill>
          <a:blip r:embed="rId5">
            <a:extLst/>
          </a:blip>
          <a:stretch>
            <a:fillRect/>
          </a:stretch>
        </p:blipFill>
        <p:spPr>
          <a:xfrm>
            <a:off x="4700911" y="1235980"/>
            <a:ext cx="1127675" cy="1112900"/>
          </a:xfrm>
          <a:prstGeom prst="rect">
            <a:avLst/>
          </a:prstGeom>
          <a:ln w="12700">
            <a:miter lim="400000"/>
          </a:ln>
        </p:spPr>
      </p:pic>
      <p:sp>
        <p:nvSpPr>
          <p:cNvPr id="101" name="Shape 101"/>
          <p:cNvSpPr/>
          <p:nvPr/>
        </p:nvSpPr>
        <p:spPr>
          <a:xfrm>
            <a:off x="6618689" y="1412775"/>
            <a:ext cx="713741" cy="3997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latin typeface="微软雅黑"/>
                <a:ea typeface="微软雅黑"/>
                <a:cs typeface="微软雅黑"/>
                <a:sym typeface="微软雅黑"/>
              </a:defRPr>
            </a:lvl1pPr>
          </a:lstStyle>
          <a:p>
            <a:pPr lvl="0">
              <a:defRPr b="0" sz="1800"/>
            </a:pPr>
            <a:r>
              <a:rPr b="1" sz="2400"/>
              <a:t>肥胖</a:t>
            </a:r>
          </a:p>
        </p:txBody>
      </p:sp>
      <p:sp>
        <p:nvSpPr>
          <p:cNvPr id="102" name="Shape 102"/>
          <p:cNvSpPr/>
          <p:nvPr/>
        </p:nvSpPr>
        <p:spPr>
          <a:xfrm>
            <a:off x="5856689" y="2492896"/>
            <a:ext cx="2237741"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ctr"/>
            <a:r>
              <a:rPr b="1" sz="2400"/>
              <a:t>“</a:t>
            </a:r>
            <a:r>
              <a:rPr b="1" sz="2400">
                <a:latin typeface="微软雅黑"/>
                <a:ea typeface="微软雅黑"/>
                <a:cs typeface="微软雅黑"/>
                <a:sym typeface="微软雅黑"/>
              </a:rPr>
              <a:t>坏</a:t>
            </a:r>
            <a:r>
              <a:rPr b="1" sz="2400"/>
              <a:t>”</a:t>
            </a:r>
            <a:r>
              <a:rPr b="1" sz="2400">
                <a:latin typeface="微软雅黑"/>
                <a:ea typeface="微软雅黑"/>
                <a:cs typeface="微软雅黑"/>
                <a:sym typeface="微软雅黑"/>
              </a:rPr>
              <a:t>胆固醇升高</a:t>
            </a:r>
          </a:p>
        </p:txBody>
      </p:sp>
      <p:pic>
        <p:nvPicPr>
          <p:cNvPr id="103" name="image13.png"/>
          <p:cNvPicPr/>
          <p:nvPr/>
        </p:nvPicPr>
        <p:blipFill>
          <a:blip r:embed="rId6">
            <a:extLst/>
          </a:blip>
          <a:stretch>
            <a:fillRect/>
          </a:stretch>
        </p:blipFill>
        <p:spPr>
          <a:xfrm>
            <a:off x="4631594" y="2217115"/>
            <a:ext cx="1226345" cy="1059175"/>
          </a:xfrm>
          <a:prstGeom prst="rect">
            <a:avLst/>
          </a:prstGeom>
          <a:ln w="12700">
            <a:miter lim="400000"/>
          </a:ln>
        </p:spPr>
      </p:pic>
      <p:sp>
        <p:nvSpPr>
          <p:cNvPr id="104" name="Shape 104"/>
          <p:cNvSpPr/>
          <p:nvPr/>
        </p:nvSpPr>
        <p:spPr>
          <a:xfrm>
            <a:off x="6380350" y="3573016"/>
            <a:ext cx="1190419" cy="3997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atin typeface="微软雅黑"/>
                <a:ea typeface="微软雅黑"/>
                <a:cs typeface="微软雅黑"/>
                <a:sym typeface="微软雅黑"/>
              </a:defRPr>
            </a:lvl1pPr>
          </a:lstStyle>
          <a:p>
            <a:pPr lvl="0">
              <a:defRPr b="0" sz="1800"/>
            </a:pPr>
            <a:r>
              <a:rPr b="1" sz="2400"/>
              <a:t>高血压</a:t>
            </a:r>
          </a:p>
        </p:txBody>
      </p:sp>
      <p:sp>
        <p:nvSpPr>
          <p:cNvPr id="105" name="Shape 105"/>
          <p:cNvSpPr/>
          <p:nvPr/>
        </p:nvSpPr>
        <p:spPr>
          <a:xfrm>
            <a:off x="6618689" y="4653136"/>
            <a:ext cx="713741" cy="3997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latin typeface="微软雅黑"/>
                <a:ea typeface="微软雅黑"/>
                <a:cs typeface="微软雅黑"/>
                <a:sym typeface="微软雅黑"/>
              </a:defRPr>
            </a:lvl1pPr>
          </a:lstStyle>
          <a:p>
            <a:pPr lvl="0">
              <a:defRPr b="0" sz="1800"/>
            </a:pPr>
            <a:r>
              <a:rPr b="1" sz="2400"/>
              <a:t>吸烟</a:t>
            </a:r>
          </a:p>
        </p:txBody>
      </p:sp>
      <p:pic>
        <p:nvPicPr>
          <p:cNvPr id="106" name="image14.png"/>
          <p:cNvPicPr/>
          <p:nvPr/>
        </p:nvPicPr>
        <p:blipFill>
          <a:blip r:embed="rId7">
            <a:extLst/>
          </a:blip>
          <a:stretch>
            <a:fillRect/>
          </a:stretch>
        </p:blipFill>
        <p:spPr>
          <a:xfrm>
            <a:off x="4550843" y="4365104"/>
            <a:ext cx="1211869" cy="1028253"/>
          </a:xfrm>
          <a:prstGeom prst="rect">
            <a:avLst/>
          </a:prstGeom>
          <a:ln w="12700">
            <a:miter lim="400000"/>
          </a:ln>
        </p:spPr>
      </p:pic>
      <p:pic>
        <p:nvPicPr>
          <p:cNvPr id="107" name="image15.jpg" descr="c:\users\admin\appdata\roaming\360se6\User Data\temp\caf3c4d99a44d5147585e32ca81702ed.jpg"/>
          <p:cNvPicPr/>
          <p:nvPr/>
        </p:nvPicPr>
        <p:blipFill>
          <a:blip r:embed="rId8">
            <a:extLst/>
          </a:blip>
          <a:srcRect l="2416" t="3842" r="3085" b="6674"/>
          <a:stretch>
            <a:fillRect/>
          </a:stretch>
        </p:blipFill>
        <p:spPr>
          <a:xfrm>
            <a:off x="4550843" y="5445223"/>
            <a:ext cx="1120749" cy="1119634"/>
          </a:xfrm>
          <a:prstGeom prst="rect">
            <a:avLst/>
          </a:prstGeom>
          <a:ln w="12700">
            <a:miter lim="400000"/>
          </a:ln>
        </p:spPr>
      </p:pic>
      <p:sp>
        <p:nvSpPr>
          <p:cNvPr id="108" name="Shape 108"/>
          <p:cNvSpPr/>
          <p:nvPr/>
        </p:nvSpPr>
        <p:spPr>
          <a:xfrm>
            <a:off x="6111463" y="5733255"/>
            <a:ext cx="1728193" cy="3997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atin typeface="微软雅黑"/>
                <a:ea typeface="微软雅黑"/>
                <a:cs typeface="微软雅黑"/>
                <a:sym typeface="微软雅黑"/>
              </a:defRPr>
            </a:lvl1pPr>
          </a:lstStyle>
          <a:p>
            <a:pPr lvl="0">
              <a:defRPr b="0" sz="1800"/>
            </a:pPr>
            <a:r>
              <a:rPr b="1" sz="2400"/>
              <a:t>精神压力大</a:t>
            </a:r>
          </a:p>
        </p:txBody>
      </p:sp>
      <p:sp>
        <p:nvSpPr>
          <p:cNvPr id="109" name="Shape 109"/>
          <p:cNvSpPr/>
          <p:nvPr/>
        </p:nvSpPr>
        <p:spPr>
          <a:xfrm>
            <a:off x="3995935" y="1643608"/>
            <a:ext cx="288033" cy="4551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549"/>
                  <a:pt x="10800" y="21486"/>
                </a:cubicBezTo>
                <a:lnTo>
                  <a:pt x="10800" y="10914"/>
                </a:lnTo>
                <a:cubicBezTo>
                  <a:pt x="10800" y="10851"/>
                  <a:pt x="5965" y="10800"/>
                  <a:pt x="0" y="10800"/>
                </a:cubicBezTo>
                <a:cubicBezTo>
                  <a:pt x="5965" y="10800"/>
                  <a:pt x="10800" y="10749"/>
                  <a:pt x="10800" y="10686"/>
                </a:cubicBezTo>
                <a:lnTo>
                  <a:pt x="10800" y="114"/>
                </a:lnTo>
                <a:cubicBezTo>
                  <a:pt x="10800" y="51"/>
                  <a:pt x="15635" y="0"/>
                  <a:pt x="21600" y="0"/>
                </a:cubicBezTo>
              </a:path>
            </a:pathLst>
          </a:custGeom>
          <a:ln w="38100">
            <a:solidFill>
              <a:srgbClr val="C00000"/>
            </a:solidFill>
          </a:ln>
        </p:spPr>
        <p:txBody>
          <a:bodyPr lIns="0" tIns="0" rIns="0" bIns="0" anchor="ctr"/>
          <a:lstStyle/>
          <a:p>
            <a:pPr lvl="0" algn="ctr"/>
          </a:p>
        </p:txBody>
      </p:sp>
      <p:sp>
        <p:nvSpPr>
          <p:cNvPr id="110" name="Shape 110"/>
          <p:cNvSpPr/>
          <p:nvPr/>
        </p:nvSpPr>
        <p:spPr>
          <a:xfrm>
            <a:off x="611560" y="1823392"/>
            <a:ext cx="2883625" cy="746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2000">
                <a:latin typeface="微软雅黑"/>
                <a:ea typeface="微软雅黑"/>
                <a:cs typeface="微软雅黑"/>
                <a:sym typeface="微软雅黑"/>
              </a:defRPr>
            </a:lvl1pPr>
          </a:lstStyle>
          <a:p>
            <a:pPr lvl="0">
              <a:defRPr b="0" sz="1800"/>
            </a:pPr>
            <a:r>
              <a:rPr b="1" sz="2000"/>
              <a:t>糖尿病患者常伴有多种心血管疾病危险因素</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4" name="image16.png" descr="C:\Users\admin\Desktop\动脉动脉粥样硬化阶段-24586376.jpg"/>
          <p:cNvPicPr/>
          <p:nvPr/>
        </p:nvPicPr>
        <p:blipFill>
          <a:blip r:embed="rId3">
            <a:extLst/>
          </a:blip>
          <a:srcRect l="0" t="0" r="0" b="59163"/>
          <a:stretch>
            <a:fillRect/>
          </a:stretch>
        </p:blipFill>
        <p:spPr>
          <a:xfrm>
            <a:off x="-34498" y="2664785"/>
            <a:ext cx="2532252" cy="1205537"/>
          </a:xfrm>
          <a:prstGeom prst="rect">
            <a:avLst/>
          </a:prstGeom>
          <a:ln w="12700">
            <a:miter lim="400000"/>
          </a:ln>
        </p:spPr>
      </p:pic>
      <p:pic>
        <p:nvPicPr>
          <p:cNvPr id="115" name="image16.jpeg" descr="C:\Users\admin\Desktop\动脉动脉粥样硬化阶段-24586376.jpg"/>
          <p:cNvPicPr/>
          <p:nvPr/>
        </p:nvPicPr>
        <p:blipFill>
          <a:blip r:embed="rId4">
            <a:extLst/>
          </a:blip>
          <a:srcRect l="3836" t="53655" r="0" b="0"/>
          <a:stretch>
            <a:fillRect/>
          </a:stretch>
        </p:blipFill>
        <p:spPr>
          <a:xfrm>
            <a:off x="2381279" y="2774961"/>
            <a:ext cx="2435079" cy="1368154"/>
          </a:xfrm>
          <a:prstGeom prst="rect">
            <a:avLst/>
          </a:prstGeom>
          <a:ln w="12700">
            <a:miter lim="400000"/>
          </a:ln>
        </p:spPr>
      </p:pic>
      <p:sp>
        <p:nvSpPr>
          <p:cNvPr id="116" name="Shape 116"/>
          <p:cNvSpPr/>
          <p:nvPr>
            <p:ph type="title"/>
          </p:nvPr>
        </p:nvSpPr>
        <p:spPr>
          <a:xfrm>
            <a:off x="0" y="31371"/>
            <a:ext cx="9144000"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上述危险因素共同促进动脉粥样硬化的发展</a:t>
            </a:r>
          </a:p>
        </p:txBody>
      </p:sp>
      <p:sp>
        <p:nvSpPr>
          <p:cNvPr id="117" name="Shape 117"/>
          <p:cNvSpPr/>
          <p:nvPr/>
        </p:nvSpPr>
        <p:spPr>
          <a:xfrm>
            <a:off x="822994" y="4263478"/>
            <a:ext cx="3152141" cy="3997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微软雅黑"/>
                <a:ea typeface="微软雅黑"/>
                <a:cs typeface="微软雅黑"/>
                <a:sym typeface="微软雅黑"/>
              </a:defRPr>
            </a:lvl1pPr>
          </a:lstStyle>
          <a:p>
            <a:pPr lvl="0">
              <a:defRPr b="0" sz="1800"/>
            </a:pPr>
            <a:r>
              <a:rPr b="1" sz="2400"/>
              <a:t>动脉粥样硬化进展过程</a:t>
            </a:r>
          </a:p>
        </p:txBody>
      </p:sp>
      <p:sp>
        <p:nvSpPr>
          <p:cNvPr id="118" name="Shape 118"/>
          <p:cNvSpPr/>
          <p:nvPr/>
        </p:nvSpPr>
        <p:spPr>
          <a:xfrm>
            <a:off x="4839575" y="3074729"/>
            <a:ext cx="467746" cy="563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12614" y="5400"/>
                </a:lnTo>
                <a:lnTo>
                  <a:pt x="12614" y="0"/>
                </a:lnTo>
                <a:lnTo>
                  <a:pt x="21600" y="10800"/>
                </a:lnTo>
                <a:lnTo>
                  <a:pt x="12614" y="21600"/>
                </a:lnTo>
                <a:lnTo>
                  <a:pt x="12614" y="16200"/>
                </a:lnTo>
                <a:lnTo>
                  <a:pt x="0" y="16200"/>
                </a:lnTo>
                <a:lnTo>
                  <a:pt x="4493" y="10800"/>
                </a:lnTo>
                <a:close/>
              </a:path>
            </a:pathLst>
          </a:custGeom>
          <a:gradFill>
            <a:gsLst>
              <a:gs pos="0">
                <a:srgbClr val="FFD1BB"/>
              </a:gs>
              <a:gs pos="35000">
                <a:srgbClr val="FFDECF"/>
              </a:gs>
              <a:gs pos="100000">
                <a:srgbClr val="FFF2ED"/>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0" tIns="0" rIns="0" bIns="0" anchor="ctr"/>
          <a:lstStyle/>
          <a:p>
            <a:pPr lvl="0" algn="ctr"/>
          </a:p>
        </p:txBody>
      </p:sp>
      <p:sp>
        <p:nvSpPr>
          <p:cNvPr id="119" name="Shape 119"/>
          <p:cNvSpPr/>
          <p:nvPr/>
        </p:nvSpPr>
        <p:spPr>
          <a:xfrm>
            <a:off x="467543" y="5333146"/>
            <a:ext cx="8208914" cy="350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latin typeface="微软雅黑"/>
                <a:ea typeface="微软雅黑"/>
                <a:cs typeface="微软雅黑"/>
                <a:sym typeface="微软雅黑"/>
              </a:defRPr>
            </a:lvl1pPr>
          </a:lstStyle>
          <a:p>
            <a:pPr lvl="0">
              <a:defRPr sz="1800"/>
            </a:pPr>
            <a:r>
              <a:rPr sz="2000"/>
              <a:t>上述危险因素共同促进动脉粥样硬化的发生发展，最终引发心血管疾病</a:t>
            </a:r>
          </a:p>
        </p:txBody>
      </p:sp>
      <p:sp>
        <p:nvSpPr>
          <p:cNvPr id="120" name="Shape 120"/>
          <p:cNvSpPr/>
          <p:nvPr/>
        </p:nvSpPr>
        <p:spPr>
          <a:xfrm>
            <a:off x="5571783" y="1139984"/>
            <a:ext cx="3572217" cy="37722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3">
              <a:lnSpc>
                <a:spcPct val="300000"/>
              </a:lnSpc>
              <a:spcBef>
                <a:spcPts val="1800"/>
              </a:spcBef>
            </a:pPr>
            <a:r>
              <a:rPr b="1" sz="2400">
                <a:latin typeface="微软雅黑"/>
                <a:ea typeface="微软雅黑"/>
                <a:cs typeface="微软雅黑"/>
                <a:sym typeface="微软雅黑"/>
              </a:rPr>
              <a:t>脑卒中（中风）</a:t>
            </a:r>
            <a:endParaRPr b="1" sz="2400"/>
          </a:p>
          <a:p>
            <a:pPr lvl="3">
              <a:lnSpc>
                <a:spcPct val="300000"/>
              </a:lnSpc>
              <a:spcBef>
                <a:spcPts val="1800"/>
              </a:spcBef>
            </a:pPr>
            <a:r>
              <a:rPr b="1" sz="2400">
                <a:latin typeface="微软雅黑"/>
                <a:ea typeface="微软雅黑"/>
                <a:cs typeface="微软雅黑"/>
                <a:sym typeface="微软雅黑"/>
              </a:rPr>
              <a:t>心肌梗死</a:t>
            </a:r>
            <a:endParaRPr b="1" sz="2400"/>
          </a:p>
          <a:p>
            <a:pPr lvl="3">
              <a:lnSpc>
                <a:spcPct val="300000"/>
              </a:lnSpc>
              <a:spcBef>
                <a:spcPts val="1800"/>
              </a:spcBef>
            </a:pPr>
            <a:r>
              <a:rPr b="1" sz="2400">
                <a:latin typeface="微软雅黑"/>
                <a:ea typeface="微软雅黑"/>
                <a:cs typeface="微软雅黑"/>
                <a:sym typeface="微软雅黑"/>
              </a:rPr>
              <a:t>心绞痛</a:t>
            </a:r>
          </a:p>
        </p:txBody>
      </p:sp>
      <p:pic>
        <p:nvPicPr>
          <p:cNvPr id="121" name="image17.png"/>
          <p:cNvPicPr/>
          <p:nvPr/>
        </p:nvPicPr>
        <p:blipFill>
          <a:blip r:embed="rId5">
            <a:extLst/>
          </a:blip>
          <a:stretch>
            <a:fillRect/>
          </a:stretch>
        </p:blipFill>
        <p:spPr>
          <a:xfrm>
            <a:off x="5792582" y="1628606"/>
            <a:ext cx="941689" cy="928611"/>
          </a:xfrm>
          <a:prstGeom prst="rect">
            <a:avLst/>
          </a:prstGeom>
          <a:ln w="12700">
            <a:miter lim="400000"/>
          </a:ln>
        </p:spPr>
      </p:pic>
      <p:pic>
        <p:nvPicPr>
          <p:cNvPr id="122" name="image18.png"/>
          <p:cNvPicPr/>
          <p:nvPr/>
        </p:nvPicPr>
        <p:blipFill>
          <a:blip r:embed="rId6">
            <a:extLst/>
          </a:blip>
          <a:srcRect l="50000" t="0" r="0" b="0"/>
          <a:stretch>
            <a:fillRect/>
          </a:stretch>
        </p:blipFill>
        <p:spPr>
          <a:xfrm>
            <a:off x="5868144" y="2796168"/>
            <a:ext cx="771958" cy="1059299"/>
          </a:xfrm>
          <a:prstGeom prst="rect">
            <a:avLst/>
          </a:prstGeom>
          <a:ln w="12700">
            <a:miter lim="400000"/>
          </a:ln>
        </p:spPr>
      </p:pic>
      <p:pic>
        <p:nvPicPr>
          <p:cNvPr id="123" name="image19.jpg" descr="c:\users\admin\appdata\roaming\360se6\User Data\temp\200923155751421.jpg"/>
          <p:cNvPicPr/>
          <p:nvPr/>
        </p:nvPicPr>
        <p:blipFill>
          <a:blip r:embed="rId7">
            <a:extLst/>
          </a:blip>
          <a:srcRect l="0" t="0" r="45173" b="0"/>
          <a:stretch>
            <a:fillRect/>
          </a:stretch>
        </p:blipFill>
        <p:spPr>
          <a:xfrm>
            <a:off x="5868142" y="4066018"/>
            <a:ext cx="993664" cy="1048475"/>
          </a:xfrm>
          <a:prstGeom prst="rect">
            <a:avLst/>
          </a:prstGeom>
          <a:ln w="12700">
            <a:miter lim="400000"/>
          </a:ln>
        </p:spPr>
      </p:pic>
      <p:sp>
        <p:nvSpPr>
          <p:cNvPr id="124" name="Shape 124"/>
          <p:cNvSpPr/>
          <p:nvPr/>
        </p:nvSpPr>
        <p:spPr>
          <a:xfrm>
            <a:off x="5427767" y="1923396"/>
            <a:ext cx="364817" cy="2890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98"/>
                  <a:pt x="10800" y="21373"/>
                </a:cubicBezTo>
                <a:lnTo>
                  <a:pt x="10800" y="11027"/>
                </a:lnTo>
                <a:cubicBezTo>
                  <a:pt x="10800" y="10902"/>
                  <a:pt x="5965" y="10800"/>
                  <a:pt x="0" y="10800"/>
                </a:cubicBezTo>
                <a:cubicBezTo>
                  <a:pt x="5965" y="10800"/>
                  <a:pt x="10800" y="10698"/>
                  <a:pt x="10800" y="10573"/>
                </a:cubicBezTo>
                <a:lnTo>
                  <a:pt x="10800" y="227"/>
                </a:lnTo>
                <a:cubicBezTo>
                  <a:pt x="10800" y="102"/>
                  <a:pt x="15635" y="0"/>
                  <a:pt x="21600" y="0"/>
                </a:cubicBezTo>
              </a:path>
            </a:pathLst>
          </a:custGeom>
          <a:ln w="38100">
            <a:solidFill>
              <a:srgbClr val="C00000"/>
            </a:solidFill>
          </a:ln>
        </p:spPr>
        <p:txBody>
          <a:bodyPr lIns="0" tIns="0" rIns="0" bIns="0" anchor="ctr"/>
          <a:lstStyle/>
          <a:p>
            <a:pPr lvl="0" algn="ctr"/>
          </a:p>
        </p:txBody>
      </p:sp>
      <p:sp>
        <p:nvSpPr>
          <p:cNvPr id="125" name="Shape 125"/>
          <p:cNvSpPr/>
          <p:nvPr/>
        </p:nvSpPr>
        <p:spPr>
          <a:xfrm>
            <a:off x="467543" y="5661247"/>
            <a:ext cx="8496946"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2000">
                <a:latin typeface="微软雅黑"/>
                <a:ea typeface="微软雅黑"/>
                <a:cs typeface="微软雅黑"/>
                <a:sym typeface="微软雅黑"/>
              </a:rPr>
              <a:t>与没有糖尿病的人相比，糖尿病患者发生心血管疾病的风险增加</a:t>
            </a:r>
            <a:r>
              <a:rPr sz="2400">
                <a:latin typeface="微软雅黑"/>
                <a:ea typeface="微软雅黑"/>
                <a:cs typeface="微软雅黑"/>
                <a:sym typeface="微软雅黑"/>
              </a:rPr>
              <a:t> </a:t>
            </a:r>
            <a:r>
              <a:rPr b="1" sz="2800">
                <a:solidFill>
                  <a:srgbClr val="C00000"/>
                </a:solidFill>
                <a:latin typeface="微软雅黑"/>
                <a:ea typeface="微软雅黑"/>
                <a:cs typeface="微软雅黑"/>
                <a:sym typeface="微软雅黑"/>
              </a:rPr>
              <a:t>2-4</a:t>
            </a:r>
            <a:r>
              <a:rPr b="1" sz="3200">
                <a:solidFill>
                  <a:srgbClr val="C00000"/>
                </a:solidFill>
                <a:latin typeface="微软雅黑"/>
                <a:ea typeface="微软雅黑"/>
                <a:cs typeface="微软雅黑"/>
                <a:sym typeface="微软雅黑"/>
              </a:rPr>
              <a:t> </a:t>
            </a:r>
            <a:r>
              <a:rPr sz="2000">
                <a:latin typeface="微软雅黑"/>
                <a:ea typeface="微软雅黑"/>
                <a:cs typeface="微软雅黑"/>
                <a:sym typeface="微软雅黑"/>
              </a:rPr>
              <a:t>倍</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nvSpPr>
        <p:spPr>
          <a:xfrm>
            <a:off x="458308" y="1628800"/>
            <a:ext cx="8204274" cy="3684251"/>
          </a:xfrm>
          <a:prstGeom prst="roundRect">
            <a:avLst>
              <a:gd name="adj" fmla="val 16667"/>
            </a:avLst>
          </a:prstGeom>
          <a:solidFill>
            <a:srgbClr val="FFFFFF"/>
          </a:solidFill>
          <a:ln w="25400">
            <a:solidFill>
              <a:srgbClr val="4BACC6"/>
            </a:solidFill>
          </a:ln>
        </p:spPr>
        <p:txBody>
          <a:bodyPr lIns="0" tIns="0" rIns="0" bIns="0" anchor="ctr"/>
          <a:lstStyle/>
          <a:p>
            <a:pPr lvl="0" algn="ctr"/>
          </a:p>
        </p:txBody>
      </p:sp>
      <p:sp>
        <p:nvSpPr>
          <p:cNvPr id="130" name="Shape 130"/>
          <p:cNvSpPr/>
          <p:nvPr>
            <p:ph type="title"/>
          </p:nvPr>
        </p:nvSpPr>
        <p:spPr>
          <a:xfrm>
            <a:off x="0" y="31371"/>
            <a:ext cx="9144000"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糖尿病被称为冠心病</a:t>
            </a:r>
            <a:r>
              <a:rPr b="1" sz="3600">
                <a:solidFill>
                  <a:srgbClr val="FFFF00"/>
                </a:solidFill>
              </a:rPr>
              <a:t>“</a:t>
            </a:r>
            <a:r>
              <a:rPr b="1" sz="3600">
                <a:solidFill>
                  <a:srgbClr val="FFFF00"/>
                </a:solidFill>
                <a:latin typeface="微软雅黑"/>
                <a:ea typeface="微软雅黑"/>
                <a:cs typeface="微软雅黑"/>
                <a:sym typeface="微软雅黑"/>
              </a:rPr>
              <a:t>等危症</a:t>
            </a:r>
            <a:r>
              <a:rPr b="1" sz="3600">
                <a:solidFill>
                  <a:srgbClr val="FFFF00"/>
                </a:solidFill>
              </a:rPr>
              <a:t>”</a:t>
            </a:r>
          </a:p>
        </p:txBody>
      </p:sp>
      <p:sp>
        <p:nvSpPr>
          <p:cNvPr id="131" name="Shape 131"/>
          <p:cNvSpPr/>
          <p:nvPr>
            <p:ph type="body" idx="1"/>
          </p:nvPr>
        </p:nvSpPr>
        <p:spPr>
          <a:xfrm>
            <a:off x="971601" y="5589239"/>
            <a:ext cx="7328566" cy="648073"/>
          </a:xfrm>
          <a:prstGeom prst="rect">
            <a:avLst/>
          </a:prstGeom>
        </p:spPr>
        <p:txBody>
          <a:bodyPr/>
          <a:lstStyle/>
          <a:p>
            <a:pPr lvl="0" marL="0" indent="0" algn="ctr">
              <a:buSzTx/>
              <a:buNone/>
              <a:defRPr b="0" sz="1800"/>
            </a:pPr>
            <a:r>
              <a:rPr b="1" sz="2400"/>
              <a:t>因而，医学上将糖尿病称为：冠心病</a:t>
            </a:r>
            <a:r>
              <a:rPr b="1" sz="3200">
                <a:solidFill>
                  <a:srgbClr val="C00000"/>
                </a:solidFill>
              </a:rPr>
              <a:t>“等危症”</a:t>
            </a:r>
          </a:p>
        </p:txBody>
      </p:sp>
      <p:pic>
        <p:nvPicPr>
          <p:cNvPr id="132" name="image20.png"/>
          <p:cNvPicPr/>
          <p:nvPr/>
        </p:nvPicPr>
        <p:blipFill>
          <a:blip r:embed="rId3">
            <a:extLst/>
          </a:blip>
          <a:stretch>
            <a:fillRect/>
          </a:stretch>
        </p:blipFill>
        <p:spPr>
          <a:xfrm>
            <a:off x="6410354" y="1871536"/>
            <a:ext cx="2056080" cy="2406051"/>
          </a:xfrm>
          <a:prstGeom prst="rect">
            <a:avLst/>
          </a:prstGeom>
          <a:ln w="12700">
            <a:miter lim="400000"/>
          </a:ln>
        </p:spPr>
      </p:pic>
      <p:sp>
        <p:nvSpPr>
          <p:cNvPr id="133" name="Shape 133"/>
          <p:cNvSpPr/>
          <p:nvPr/>
        </p:nvSpPr>
        <p:spPr>
          <a:xfrm>
            <a:off x="6410354" y="4576741"/>
            <a:ext cx="1889814" cy="3997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atin typeface="微软雅黑"/>
                <a:ea typeface="微软雅黑"/>
                <a:cs typeface="微软雅黑"/>
                <a:sym typeface="微软雅黑"/>
              </a:defRPr>
            </a:lvl1pPr>
          </a:lstStyle>
          <a:p>
            <a:pPr lvl="0">
              <a:defRPr b="0" sz="1800"/>
            </a:pPr>
            <a:r>
              <a:rPr b="1" sz="2400"/>
              <a:t>患心肌梗死</a:t>
            </a:r>
          </a:p>
        </p:txBody>
      </p:sp>
      <p:sp>
        <p:nvSpPr>
          <p:cNvPr id="134" name="Shape 134"/>
          <p:cNvSpPr/>
          <p:nvPr/>
        </p:nvSpPr>
        <p:spPr>
          <a:xfrm>
            <a:off x="732037" y="4295066"/>
            <a:ext cx="2183779" cy="7172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b="1" sz="2400">
                <a:latin typeface="微软雅黑"/>
                <a:ea typeface="微软雅黑"/>
                <a:cs typeface="微软雅黑"/>
                <a:sym typeface="微软雅黑"/>
              </a:rPr>
              <a:t>患有糖尿病，</a:t>
            </a:r>
            <a:endParaRPr b="1" sz="2400"/>
          </a:p>
          <a:p>
            <a:pPr lvl="0"/>
            <a:r>
              <a:rPr b="1" sz="2400">
                <a:latin typeface="微软雅黑"/>
                <a:ea typeface="微软雅黑"/>
                <a:cs typeface="微软雅黑"/>
                <a:sym typeface="微软雅黑"/>
              </a:rPr>
              <a:t>无心肌梗死史</a:t>
            </a:r>
          </a:p>
        </p:txBody>
      </p:sp>
      <p:sp>
        <p:nvSpPr>
          <p:cNvPr id="135" name="Shape 135"/>
          <p:cNvSpPr/>
          <p:nvPr/>
        </p:nvSpPr>
        <p:spPr>
          <a:xfrm>
            <a:off x="3629756" y="3539547"/>
            <a:ext cx="1861378" cy="705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8640"/>
                </a:lnTo>
                <a:lnTo>
                  <a:pt x="0" y="8640"/>
                </a:lnTo>
                <a:close/>
                <a:moveTo>
                  <a:pt x="0" y="12960"/>
                </a:moveTo>
                <a:lnTo>
                  <a:pt x="21600" y="12960"/>
                </a:lnTo>
                <a:lnTo>
                  <a:pt x="21600" y="21600"/>
                </a:lnTo>
                <a:lnTo>
                  <a:pt x="0" y="21600"/>
                </a:lnTo>
                <a:close/>
              </a:path>
            </a:pathLst>
          </a:custGeom>
          <a:solidFill>
            <a:srgbClr val="FF0000"/>
          </a:solidFill>
          <a:ln w="12700">
            <a:miter lim="400000"/>
          </a:ln>
          <a:effectLst>
            <a:outerShdw sx="100000" sy="100000" kx="0" ky="0" algn="b" rotWithShape="0" blurRad="50800" dist="38100" dir="8100000">
              <a:srgbClr val="000000">
                <a:alpha val="40000"/>
              </a:srgbClr>
            </a:outerShdw>
            <a:reflection blurRad="0" stA="52000" stPos="0" endA="0" endPos="40000" dist="0" dir="5400000" fadeDir="5400000" sx="100000" sy="-100000" kx="0" ky="0" algn="bl" rotWithShape="0"/>
          </a:effectLst>
        </p:spPr>
        <p:txBody>
          <a:bodyPr lIns="0" tIns="0" rIns="0" bIns="0" anchor="ctr"/>
          <a:lstStyle/>
          <a:p>
            <a:pPr lvl="0" algn="ctr"/>
          </a:p>
        </p:txBody>
      </p:sp>
      <p:pic>
        <p:nvPicPr>
          <p:cNvPr id="136" name="image10.tif" descr="d:\program files (x86)\360se6\User Data\temp\002511f360210e3226b201.jpg"/>
          <p:cNvPicPr/>
          <p:nvPr/>
        </p:nvPicPr>
        <p:blipFill>
          <a:blip r:embed="rId4">
            <a:extLst/>
          </a:blip>
          <a:stretch>
            <a:fillRect/>
          </a:stretch>
        </p:blipFill>
        <p:spPr>
          <a:xfrm>
            <a:off x="215294" y="1628799"/>
            <a:ext cx="3064810" cy="3081766"/>
          </a:xfrm>
          <a:prstGeom prst="rect">
            <a:avLst/>
          </a:prstGeom>
          <a:ln w="12700">
            <a:miter lim="400000"/>
          </a:ln>
        </p:spPr>
      </p:pic>
      <p:sp>
        <p:nvSpPr>
          <p:cNvPr id="137" name="Shape 137"/>
          <p:cNvSpPr/>
          <p:nvPr/>
        </p:nvSpPr>
        <p:spPr>
          <a:xfrm>
            <a:off x="2608402" y="2342331"/>
            <a:ext cx="3902095" cy="7553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sz="2400">
                <a:latin typeface="微软雅黑"/>
                <a:ea typeface="微软雅黑"/>
                <a:cs typeface="微软雅黑"/>
                <a:sym typeface="微软雅黑"/>
              </a:rPr>
              <a:t>未来</a:t>
            </a:r>
            <a:r>
              <a:rPr sz="2400"/>
              <a:t>10</a:t>
            </a:r>
            <a:r>
              <a:rPr sz="2400">
                <a:latin typeface="微软雅黑"/>
                <a:ea typeface="微软雅黑"/>
                <a:cs typeface="微软雅黑"/>
                <a:sym typeface="微软雅黑"/>
              </a:rPr>
              <a:t>年内</a:t>
            </a:r>
            <a:endParaRPr sz="2400"/>
          </a:p>
          <a:p>
            <a:pPr lvl="0" algn="ctr"/>
            <a:r>
              <a:rPr sz="2400">
                <a:latin typeface="微软雅黑"/>
                <a:ea typeface="微软雅黑"/>
                <a:cs typeface="微软雅黑"/>
                <a:sym typeface="微软雅黑"/>
              </a:rPr>
              <a:t>发生心肌梗死的危险</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xfrm>
            <a:off x="0" y="31371"/>
            <a:ext cx="9144000" cy="1052738"/>
          </a:xfrm>
          <a:prstGeom prst="rect">
            <a:avLst/>
          </a:prstGeom>
        </p:spPr>
        <p:txBody>
          <a:bodyPr/>
          <a:lstStyle/>
          <a:p>
            <a:pPr lvl="0"/>
          </a:p>
        </p:txBody>
      </p:sp>
      <p:pic>
        <p:nvPicPr>
          <p:cNvPr id="142" name="image3.png" descr="C:\Users\admin\Desktop\QQ截图20150805144519.png"/>
          <p:cNvPicPr/>
          <p:nvPr/>
        </p:nvPicPr>
        <p:blipFill>
          <a:blip r:embed="rId2">
            <a:extLst/>
          </a:blip>
          <a:stretch>
            <a:fillRect/>
          </a:stretch>
        </p:blipFill>
        <p:spPr>
          <a:xfrm>
            <a:off x="2331149" y="2456950"/>
            <a:ext cx="4295289" cy="3852371"/>
          </a:xfrm>
          <a:prstGeom prst="rect">
            <a:avLst/>
          </a:prstGeom>
          <a:ln w="12700">
            <a:miter lim="400000"/>
          </a:ln>
        </p:spPr>
      </p:pic>
      <p:grpSp>
        <p:nvGrpSpPr>
          <p:cNvPr id="148" name="Group 148"/>
          <p:cNvGrpSpPr/>
          <p:nvPr/>
        </p:nvGrpSpPr>
        <p:grpSpPr>
          <a:xfrm>
            <a:off x="752706" y="1489203"/>
            <a:ext cx="3388865" cy="2032511"/>
            <a:chOff x="0" y="0"/>
            <a:chExt cx="3388864" cy="2032510"/>
          </a:xfrm>
        </p:grpSpPr>
        <p:sp>
          <p:nvSpPr>
            <p:cNvPr id="143" name="Shape 143"/>
            <p:cNvSpPr/>
            <p:nvPr/>
          </p:nvSpPr>
          <p:spPr>
            <a:xfrm>
              <a:off x="0" y="0"/>
              <a:ext cx="3388864" cy="1370811"/>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144" name="Shape 144"/>
            <p:cNvSpPr/>
            <p:nvPr/>
          </p:nvSpPr>
          <p:spPr>
            <a:xfrm>
              <a:off x="1973939" y="1429395"/>
              <a:ext cx="228027" cy="228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145" name="Shape 145"/>
            <p:cNvSpPr/>
            <p:nvPr/>
          </p:nvSpPr>
          <p:spPr>
            <a:xfrm>
              <a:off x="2130276" y="1727542"/>
              <a:ext cx="152017" cy="152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146" name="Shape 146"/>
            <p:cNvSpPr/>
            <p:nvPr/>
          </p:nvSpPr>
          <p:spPr>
            <a:xfrm>
              <a:off x="2255140" y="1956502"/>
              <a:ext cx="76009" cy="76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147" name="Shape 147"/>
            <p:cNvSpPr/>
            <p:nvPr/>
          </p:nvSpPr>
          <p:spPr>
            <a:xfrm>
              <a:off x="172079" y="69704"/>
              <a:ext cx="3105331" cy="1163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p>
          </p:txBody>
        </p:sp>
      </p:grpSp>
      <p:sp>
        <p:nvSpPr>
          <p:cNvPr id="149" name="Shape 149"/>
          <p:cNvSpPr/>
          <p:nvPr/>
        </p:nvSpPr>
        <p:spPr>
          <a:xfrm>
            <a:off x="1331640" y="1814918"/>
            <a:ext cx="2232249" cy="6172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latin typeface="微软雅黑"/>
                <a:ea typeface="微软雅黑"/>
                <a:cs typeface="微软雅黑"/>
                <a:sym typeface="微软雅黑"/>
              </a:defRPr>
            </a:lvl1pPr>
          </a:lstStyle>
          <a:p>
            <a:pPr lvl="0">
              <a:defRPr sz="1800"/>
            </a:pPr>
            <a:r>
              <a:rPr sz="2000"/>
              <a:t>我该怎么做，才能远离心血管疾病？</a:t>
            </a:r>
          </a:p>
        </p:txBody>
      </p:sp>
      <p:grpSp>
        <p:nvGrpSpPr>
          <p:cNvPr id="155" name="Group 155"/>
          <p:cNvGrpSpPr/>
          <p:nvPr/>
        </p:nvGrpSpPr>
        <p:grpSpPr>
          <a:xfrm>
            <a:off x="5577242" y="2034054"/>
            <a:ext cx="3388865" cy="1849630"/>
            <a:chOff x="0" y="0"/>
            <a:chExt cx="3388864" cy="1849629"/>
          </a:xfrm>
        </p:grpSpPr>
        <p:sp>
          <p:nvSpPr>
            <p:cNvPr id="150" name="Shape 150"/>
            <p:cNvSpPr/>
            <p:nvPr/>
          </p:nvSpPr>
          <p:spPr>
            <a:xfrm>
              <a:off x="0" y="0"/>
              <a:ext cx="3388864" cy="1370811"/>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151" name="Shape 151"/>
            <p:cNvSpPr/>
            <p:nvPr/>
          </p:nvSpPr>
          <p:spPr>
            <a:xfrm>
              <a:off x="621226" y="1334245"/>
              <a:ext cx="228027" cy="228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152" name="Shape 152"/>
            <p:cNvSpPr/>
            <p:nvPr/>
          </p:nvSpPr>
          <p:spPr>
            <a:xfrm>
              <a:off x="402682" y="1577688"/>
              <a:ext cx="152017" cy="152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153" name="Shape 153"/>
            <p:cNvSpPr/>
            <p:nvPr/>
          </p:nvSpPr>
          <p:spPr>
            <a:xfrm>
              <a:off x="243467" y="1773621"/>
              <a:ext cx="76009" cy="76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p>
          </p:txBody>
        </p:sp>
        <p:sp>
          <p:nvSpPr>
            <p:cNvPr id="154" name="Shape 154"/>
            <p:cNvSpPr/>
            <p:nvPr/>
          </p:nvSpPr>
          <p:spPr>
            <a:xfrm>
              <a:off x="172079" y="69704"/>
              <a:ext cx="3105331" cy="1163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p>
          </p:txBody>
        </p:sp>
      </p:grpSp>
      <p:sp>
        <p:nvSpPr>
          <p:cNvPr id="156" name="Shape 156"/>
          <p:cNvSpPr/>
          <p:nvPr/>
        </p:nvSpPr>
        <p:spPr>
          <a:xfrm>
            <a:off x="6156176" y="2359768"/>
            <a:ext cx="2232249" cy="6426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2000">
                <a:latin typeface="微软雅黑"/>
                <a:ea typeface="微软雅黑"/>
                <a:cs typeface="微软雅黑"/>
                <a:sym typeface="微软雅黑"/>
              </a:rPr>
              <a:t>管好</a:t>
            </a:r>
            <a:r>
              <a:rPr sz="2000"/>
              <a:t>“</a:t>
            </a:r>
            <a:r>
              <a:rPr sz="2000">
                <a:latin typeface="微软雅黑"/>
                <a:ea typeface="微软雅黑"/>
                <a:cs typeface="微软雅黑"/>
                <a:sym typeface="微软雅黑"/>
              </a:rPr>
              <a:t>坏</a:t>
            </a:r>
            <a:r>
              <a:rPr sz="2000"/>
              <a:t>”</a:t>
            </a:r>
            <a:r>
              <a:rPr sz="2000">
                <a:latin typeface="微软雅黑"/>
                <a:ea typeface="微软雅黑"/>
                <a:cs typeface="微软雅黑"/>
                <a:sym typeface="微软雅黑"/>
              </a:rPr>
              <a:t>胆固醇</a:t>
            </a:r>
            <a:endParaRPr sz="2000"/>
          </a:p>
          <a:p>
            <a:pPr lvl="0"/>
            <a:r>
              <a:rPr sz="2000">
                <a:latin typeface="微软雅黑"/>
                <a:ea typeface="微软雅黑"/>
                <a:cs typeface="微软雅黑"/>
                <a:sym typeface="微软雅黑"/>
              </a:rPr>
              <a:t>很重要！</a:t>
            </a: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F81BD"/>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F81BD"/>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